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  <p:sldMasterId id="2147483663" r:id="rId3"/>
  </p:sldMasterIdLst>
  <p:notesMasterIdLst>
    <p:notesMasterId r:id="rId65"/>
  </p:notesMasterIdLst>
  <p:sldIdLst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70" r:id="rId14"/>
    <p:sldId id="269" r:id="rId15"/>
    <p:sldId id="268" r:id="rId16"/>
    <p:sldId id="311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312" r:id="rId34"/>
    <p:sldId id="288" r:id="rId35"/>
    <p:sldId id="318" r:id="rId36"/>
    <p:sldId id="289" r:id="rId37"/>
    <p:sldId id="290" r:id="rId38"/>
    <p:sldId id="291" r:id="rId39"/>
    <p:sldId id="292" r:id="rId40"/>
    <p:sldId id="293" r:id="rId41"/>
    <p:sldId id="320" r:id="rId42"/>
    <p:sldId id="323" r:id="rId43"/>
    <p:sldId id="319" r:id="rId44"/>
    <p:sldId id="294" r:id="rId45"/>
    <p:sldId id="321" r:id="rId46"/>
    <p:sldId id="322" r:id="rId47"/>
    <p:sldId id="301" r:id="rId48"/>
    <p:sldId id="298" r:id="rId49"/>
    <p:sldId id="299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13" r:id="rId58"/>
    <p:sldId id="256" r:id="rId59"/>
    <p:sldId id="315" r:id="rId60"/>
    <p:sldId id="316" r:id="rId61"/>
    <p:sldId id="317" r:id="rId62"/>
    <p:sldId id="309" r:id="rId63"/>
    <p:sldId id="314" r:id="rId64"/>
  </p:sldIdLst>
  <p:sldSz cx="9144000" cy="5143500" type="screen16x9"/>
  <p:notesSz cx="6858000" cy="9144000"/>
  <p:embeddedFontLst>
    <p:embeddedFont>
      <p:font typeface="Abadi" panose="020B0604020104020204" pitchFamily="34" charset="0"/>
      <p:regular r:id="rId66"/>
    </p:embeddedFon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Calibri Light" panose="020F0302020204030204" pitchFamily="34" charset="0"/>
      <p:regular r:id="rId71"/>
      <p:italic r:id="rId72"/>
    </p:embeddedFont>
    <p:embeddedFont>
      <p:font typeface="Cambria Math" panose="02040503050406030204" pitchFamily="18" charset="0"/>
      <p:regular r:id="rId73"/>
    </p:embeddedFont>
    <p:embeddedFont>
      <p:font typeface="Lato" panose="020F0502020204030203" pitchFamily="34" charset="0"/>
      <p:regular r:id="rId74"/>
      <p:bold r:id="rId75"/>
      <p:italic r:id="rId76"/>
      <p:boldItalic r:id="rId77"/>
    </p:embeddedFont>
    <p:embeddedFont>
      <p:font typeface="Merriweather Sans" pitchFamily="2" charset="0"/>
      <p:regular r:id="rId78"/>
      <p:bold r:id="rId79"/>
      <p:italic r:id="rId80"/>
      <p:boldItalic r:id="rId81"/>
    </p:embeddedFont>
    <p:embeddedFont>
      <p:font typeface="Tenorite" panose="00000500000000000000" pitchFamily="2" charset="0"/>
      <p:regular r:id="rId82"/>
      <p:bold r:id="rId83"/>
      <p:italic r:id="rId84"/>
      <p:boldItalic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ack Tang" initials="JT" lastIdx="1" clrIdx="0">
    <p:extLst>
      <p:ext uri="{19B8F6BF-5375-455C-9EA6-DF929625EA0E}">
        <p15:presenceInfo xmlns:p15="http://schemas.microsoft.com/office/powerpoint/2012/main" userId="f31dcb1647498c30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4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100" y="11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font" Target="fonts/font3.fntdata"/><Relationship Id="rId84" Type="http://schemas.openxmlformats.org/officeDocument/2006/relationships/font" Target="fonts/font19.fntdata"/><Relationship Id="rId89" Type="http://schemas.openxmlformats.org/officeDocument/2006/relationships/theme" Target="theme/theme1.xml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font" Target="fonts/font9.fntdata"/><Relationship Id="rId79" Type="http://schemas.openxmlformats.org/officeDocument/2006/relationships/font" Target="fonts/font14.fntdata"/><Relationship Id="rId5" Type="http://schemas.openxmlformats.org/officeDocument/2006/relationships/slide" Target="slides/slide2.xml"/><Relationship Id="rId90" Type="http://schemas.openxmlformats.org/officeDocument/2006/relationships/tableStyles" Target="tableStyles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font" Target="fonts/font4.fntdata"/><Relationship Id="rId77" Type="http://schemas.openxmlformats.org/officeDocument/2006/relationships/font" Target="fonts/font12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7.fntdata"/><Relationship Id="rId80" Type="http://schemas.openxmlformats.org/officeDocument/2006/relationships/font" Target="fonts/font15.fntdata"/><Relationship Id="rId85" Type="http://schemas.openxmlformats.org/officeDocument/2006/relationships/font" Target="fonts/font20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font" Target="fonts/font2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83" Type="http://schemas.openxmlformats.org/officeDocument/2006/relationships/font" Target="fonts/font18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font" Target="fonts/font13.fntdata"/><Relationship Id="rId81" Type="http://schemas.openxmlformats.org/officeDocument/2006/relationships/font" Target="fonts/font16.fntdata"/><Relationship Id="rId86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11.fntdata"/><Relationship Id="rId7" Type="http://schemas.openxmlformats.org/officeDocument/2006/relationships/slide" Target="slides/slide4.xml"/><Relationship Id="rId71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font" Target="fonts/font1.fntdata"/><Relationship Id="rId87" Type="http://schemas.openxmlformats.org/officeDocument/2006/relationships/presProps" Target="presProps.xml"/><Relationship Id="rId61" Type="http://schemas.openxmlformats.org/officeDocument/2006/relationships/slide" Target="slides/slide58.xml"/><Relationship Id="rId82" Type="http://schemas.openxmlformats.org/officeDocument/2006/relationships/font" Target="fonts/font17.fntdata"/><Relationship Id="rId19" Type="http://schemas.openxmlformats.org/officeDocument/2006/relationships/slide" Target="slides/slide1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7b395fbcf2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g27b395fbcf2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7b395fbcf2_9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</a:t>
            </a:r>
            <a:r>
              <a:rPr lang="en-US" dirty="0" err="1"/>
              <a:t>aws</a:t>
            </a:r>
            <a:endParaRPr dirty="0"/>
          </a:p>
        </p:txBody>
      </p:sp>
      <p:sp>
        <p:nvSpPr>
          <p:cNvPr id="225" name="Google Shape;225;g27b395fbcf2_9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7ac72a7272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27ac72a7272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7ac72a7272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7ac72a7272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Make icon </a:t>
            </a:r>
            <a:endParaRPr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c4992855bd5c502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dirty="0"/>
              <a:t>color</a:t>
            </a:r>
            <a:endParaRPr dirty="0"/>
          </a:p>
        </p:txBody>
      </p:sp>
      <p:sp>
        <p:nvSpPr>
          <p:cNvPr id="245" name="Google Shape;245;g2c4992855bd5c50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27b395fbcf2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27b395fbcf2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Too wordy use original slides</a:t>
            </a: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7b395fbcf2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27b395fbcf2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In GT01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7b395fbcf2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7b395fbcf2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7b395fbcf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7b395fbcf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7b395fbcf2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27b395fbcf2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7b395fbcf2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7b395fbcf2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7ac72a727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7ac72a727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7b395fbcf2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7b395fbcf2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7b395fbcf2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7b395fbcf2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7b395fbcf2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27b395fbcf2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27b395fbcf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27b395fbcf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27b395fbcf2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27b395fbcf2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7b395fbcf2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7b395fbcf2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7b395fbcf2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7b395fbcf2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7b395fbcf2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7b395fbcf2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7b395fbcf2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7b395fbcf2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27b395fbcf2_0_9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27b395fbcf2_0_9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7ac72a7272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7ac72a7272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Take original slide with animation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7b395fbcf2_9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27b395fbcf2_9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60258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7b11e8269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7b11e8269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7b11e82693_3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7b11e82693_3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additional layers, function </a:t>
            </a: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7b11e82693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7b11e82693_3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7b11e82693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7b11e82693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7b11e82693_3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7b11e82693_3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7b11e82693_3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7b11e82693_3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7b395fbcf2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7b395fbcf2_4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Three designs, copy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89933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7b395fbcf2_6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7b395fbcf2_6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7b395fbcf2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7b395fbcf2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wordy</a:t>
            </a: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7b395fbcf2_9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27b395fbcf2_9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7b395fbcf2_9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g27b395fbcf2_9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7b395fbcf2_9_3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g27b395fbcf2_9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7ac72a727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7ac72a727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7b395fbcf2_9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7b395fbcf2_9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Change to original </a:t>
            </a:r>
            <a:r>
              <a:rPr lang="en-US" dirty="0" err="1"/>
              <a:t>silde</a:t>
            </a:r>
            <a:r>
              <a:rPr lang="en-US" dirty="0"/>
              <a:t>.. Make it visual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7b395fbcf2_9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27b395fbcf2_9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501D-5DB6-1359-8927-3E56853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A9F1B-97C0-B27C-1C66-235E345FF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C556E3-DAE1-F245-E534-34FF53526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6B83F4B6-CDC4-4128-9F81-F1CA1BBE4873}" type="datetimeFigureOut">
              <a:rPr lang="en-IL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09/05/2023</a:t>
            </a:fld>
            <a:endParaRPr lang="en-IL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3A9F9-6E03-ADF8-DEA5-1C3A7AA3E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IL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95C52B-D83F-AAF7-F044-B0144FE12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4FAECECE-67E0-4B50-AC82-3B880228471F}" type="slidenum">
              <a:rPr lang="en-IL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IL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56293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5620" y="841772"/>
            <a:ext cx="5322700" cy="1790700"/>
          </a:xfrm>
        </p:spPr>
        <p:txBody>
          <a:bodyPr anchor="b">
            <a:noAutofit/>
          </a:bodyPr>
          <a:lstStyle>
            <a:lvl1pPr algn="l">
              <a:defRPr sz="45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5620" y="2701529"/>
            <a:ext cx="7125380" cy="605006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3429000"/>
            <a:ext cx="9144000" cy="171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437809" y="3720022"/>
            <a:ext cx="1163411" cy="1163411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3428999"/>
            <a:ext cx="838881" cy="838881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4304619"/>
            <a:ext cx="838881" cy="838881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6198321" y="-2565"/>
            <a:ext cx="2945680" cy="2373767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875620" cy="875620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8268381" y="3435531"/>
            <a:ext cx="875620" cy="1707969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8379065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620" y="285750"/>
            <a:ext cx="7334387" cy="994172"/>
          </a:xfrm>
        </p:spPr>
        <p:txBody>
          <a:bodyPr anchor="b">
            <a:no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20" y="1513101"/>
            <a:ext cx="7334387" cy="2525111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342900" indent="0">
              <a:buNone/>
              <a:defRPr>
                <a:latin typeface="+mn-lt"/>
              </a:defRPr>
            </a:lvl2pPr>
            <a:lvl3pPr marL="685800" indent="0">
              <a:buNone/>
              <a:defRPr>
                <a:latin typeface="+mn-lt"/>
              </a:defRPr>
            </a:lvl3pPr>
            <a:lvl4pPr marL="1028700" indent="0">
              <a:buNone/>
              <a:defRPr>
                <a:latin typeface="+mn-lt"/>
              </a:defRPr>
            </a:lvl4pPr>
            <a:lvl5pPr marL="13716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6435672" y="1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6435672" y="2435172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700392" cy="700392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6061569" y="4193178"/>
            <a:ext cx="1179285" cy="950323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fld id="{45B08281-154C-4FEF-A6DF-18BA3AC0F374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958" y="4767263"/>
            <a:ext cx="1243292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9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38057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1714502"/>
            <a:ext cx="9156617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6448289" y="2435172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700392" cy="700392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7758076" y="328574"/>
            <a:ext cx="1714499" cy="105735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620" y="285750"/>
            <a:ext cx="7334387" cy="994172"/>
          </a:xfrm>
        </p:spPr>
        <p:txBody>
          <a:bodyPr anchor="b">
            <a:no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5620" y="1989876"/>
            <a:ext cx="7334387" cy="2577362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04D857D4-BD7E-4A06-844B-AAD504F1114F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54738" y="4767263"/>
            <a:ext cx="1203512" cy="273844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61587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6019118" cy="51435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5621" y="794550"/>
            <a:ext cx="4684434" cy="1790700"/>
          </a:xfrm>
        </p:spPr>
        <p:txBody>
          <a:bodyPr anchor="b">
            <a:noAutofit/>
          </a:bodyPr>
          <a:lstStyle>
            <a:lvl1pPr algn="l">
              <a:defRPr sz="45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5621" y="2654307"/>
            <a:ext cx="4684434" cy="1054576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6214897" y="1655396"/>
            <a:ext cx="2274263" cy="1832708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6435672" y="1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6435672" y="2435172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0570578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620" y="285750"/>
            <a:ext cx="7334387" cy="994172"/>
          </a:xfrm>
        </p:spPr>
        <p:txBody>
          <a:bodyPr anchor="b">
            <a:no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20" y="1565671"/>
            <a:ext cx="7334387" cy="2525111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342900" indent="0">
              <a:buNone/>
              <a:defRPr>
                <a:latin typeface="+mn-lt"/>
              </a:defRPr>
            </a:lvl2pPr>
            <a:lvl3pPr marL="685800" indent="0">
              <a:buNone/>
              <a:defRPr>
                <a:latin typeface="+mn-lt"/>
              </a:defRPr>
            </a:lvl3pPr>
            <a:lvl4pPr marL="1028700" indent="0">
              <a:buNone/>
              <a:defRPr>
                <a:latin typeface="+mn-lt"/>
              </a:defRPr>
            </a:lvl4pPr>
            <a:lvl5pPr marL="13716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6435672" y="1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2435172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4767263"/>
            <a:ext cx="1275764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900">
                <a:solidFill>
                  <a:schemeClr val="accent2"/>
                </a:solidFill>
                <a:latin typeface="+mn-lt"/>
              </a:defRPr>
            </a:lvl1pPr>
          </a:lstStyle>
          <a:p>
            <a:fld id="{916AFA50-87A4-4E99-B112-8C6B1DFB84B2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958" y="4767263"/>
            <a:ext cx="1243292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523851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8079197" y="114481"/>
            <a:ext cx="1179285" cy="950323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620" y="285750"/>
            <a:ext cx="7334387" cy="994172"/>
          </a:xfrm>
        </p:spPr>
        <p:txBody>
          <a:bodyPr anchor="b">
            <a:no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20" y="1565673"/>
            <a:ext cx="7334387" cy="2525110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342900" indent="0">
              <a:buNone/>
              <a:defRPr>
                <a:latin typeface="+mn-lt"/>
              </a:defRPr>
            </a:lvl2pPr>
            <a:lvl3pPr marL="685800" indent="0">
              <a:buNone/>
              <a:defRPr>
                <a:latin typeface="+mn-lt"/>
              </a:defRPr>
            </a:lvl3pPr>
            <a:lvl4pPr marL="1028700" indent="0">
              <a:buNone/>
              <a:defRPr>
                <a:latin typeface="+mn-lt"/>
              </a:defRPr>
            </a:lvl4pPr>
            <a:lvl5pPr marL="13716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4767263"/>
            <a:ext cx="1275764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fld id="{6B3905CA-BF0F-4A1B-AA0D-85E42F5D5A85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958" y="4767263"/>
            <a:ext cx="1243292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984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041" y="1263254"/>
            <a:ext cx="6445919" cy="2107845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34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5750" y="389554"/>
            <a:ext cx="1023223" cy="820891"/>
          </a:xfrm>
        </p:spPr>
        <p:txBody>
          <a:bodyPr>
            <a:noAutofit/>
          </a:bodyPr>
          <a:lstStyle>
            <a:lvl1pPr marL="0" indent="0" algn="ctr">
              <a:buNone/>
              <a:defRPr sz="17925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3429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685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0287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61360" y="3370660"/>
            <a:ext cx="2633663" cy="509588"/>
          </a:xfrm>
        </p:spPr>
        <p:txBody>
          <a:bodyPr>
            <a:noAutofit/>
          </a:bodyPr>
          <a:lstStyle>
            <a:lvl1pPr marL="0" indent="0" algn="r">
              <a:buNone/>
              <a:defRPr sz="1500">
                <a:solidFill>
                  <a:schemeClr val="bg1"/>
                </a:solidFill>
                <a:latin typeface="+mn-lt"/>
              </a:defRPr>
            </a:lvl1pPr>
            <a:lvl2pPr marL="342900" indent="0" algn="r">
              <a:buNone/>
              <a:defRPr sz="1350">
                <a:solidFill>
                  <a:schemeClr val="bg1"/>
                </a:solidFill>
                <a:latin typeface="Tenorite" pitchFamily="2" charset="0"/>
              </a:defRPr>
            </a:lvl2pPr>
            <a:lvl3pPr marL="685800" indent="0" algn="r">
              <a:buNone/>
              <a:defRPr sz="1200">
                <a:solidFill>
                  <a:schemeClr val="bg1"/>
                </a:solidFill>
                <a:latin typeface="Tenorite" pitchFamily="2" charset="0"/>
              </a:defRPr>
            </a:lvl3pPr>
            <a:lvl4pPr marL="1028700" indent="0" algn="r">
              <a:buNone/>
              <a:defRPr sz="1050">
                <a:solidFill>
                  <a:schemeClr val="bg1"/>
                </a:solidFill>
                <a:latin typeface="Tenorite" pitchFamily="2" charset="0"/>
              </a:defRPr>
            </a:lvl4pPr>
            <a:lvl5pPr marL="1371600" indent="0" algn="r">
              <a:buNone/>
              <a:defRPr sz="105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56828" y="2549769"/>
            <a:ext cx="1023223" cy="820891"/>
          </a:xfrm>
        </p:spPr>
        <p:txBody>
          <a:bodyPr>
            <a:noAutofit/>
          </a:bodyPr>
          <a:lstStyle>
            <a:lvl1pPr marL="0" indent="0" algn="ctr">
              <a:buNone/>
              <a:defRPr sz="17925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3429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685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0287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D3DA9A77-60C0-4BB8-898D-2828EE4073AD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4845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248"/>
            <a:ext cx="7392759" cy="51447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22" y="285750"/>
            <a:ext cx="6301218" cy="994172"/>
          </a:xfrm>
        </p:spPr>
        <p:txBody>
          <a:bodyPr lIns="0" anchor="b">
            <a:no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2822" y="1670818"/>
            <a:ext cx="900281" cy="900932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92514" y="1819800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92513" y="2108734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21860" y="1670818"/>
            <a:ext cx="900281" cy="900932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3113" y="1816924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53112" y="2105858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2822" y="3190705"/>
            <a:ext cx="900281" cy="900932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92514" y="3374095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92513" y="3663029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121860" y="3190705"/>
            <a:ext cx="900281" cy="900932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3113" y="3374095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53112" y="3663029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5751" y="4767263"/>
            <a:ext cx="1177352" cy="273844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C1F30CD5-42B1-4614-9F46-5D29928CC2DB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53330" y="4767263"/>
            <a:ext cx="3086100" cy="273844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49251" y="4767263"/>
            <a:ext cx="875621" cy="273844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7124955" y="266558"/>
            <a:ext cx="1411231" cy="875620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8149828" y="1409983"/>
            <a:ext cx="994172" cy="994172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8268380" y="-1248"/>
            <a:ext cx="875621" cy="141123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7750568" y="2053314"/>
            <a:ext cx="1035623" cy="10356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8000574" y="4000074"/>
            <a:ext cx="1411231" cy="875620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7392760" y="2738629"/>
            <a:ext cx="994172" cy="994172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7392760" y="3732270"/>
            <a:ext cx="875621" cy="141123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774342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22" y="285750"/>
            <a:ext cx="8008607" cy="994172"/>
          </a:xfrm>
        </p:spPr>
        <p:txBody>
          <a:bodyPr lIns="0" anchor="b">
            <a:no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2822" y="1551551"/>
            <a:ext cx="678740" cy="679231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2823" y="2245909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2822" y="2534843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662048" y="1551551"/>
            <a:ext cx="678740" cy="679231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662049" y="2245909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62048" y="2534843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761276" y="1551551"/>
            <a:ext cx="678740" cy="679231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761276" y="2245909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761276" y="2534843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860502" y="1551551"/>
            <a:ext cx="678740" cy="679231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60502" y="2245909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60502" y="2534843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562822" y="3088914"/>
            <a:ext cx="678740" cy="679231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62823" y="3783271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62822" y="4072206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662048" y="3088914"/>
            <a:ext cx="678740" cy="679231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662049" y="3783271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662048" y="4072206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61276" y="3088914"/>
            <a:ext cx="678740" cy="679231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61276" y="3783271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761276" y="4072206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860502" y="3088914"/>
            <a:ext cx="678740" cy="679231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860502" y="3783271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860502" y="4072206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EE6020E3-D95B-4E55-964F-4B1A98BDAA6F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31878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6435672" y="1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2435172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620" y="285750"/>
            <a:ext cx="7334387" cy="994172"/>
          </a:xfrm>
        </p:spPr>
        <p:txBody>
          <a:bodyPr anchor="b">
            <a:noAutofit/>
          </a:bodyPr>
          <a:lstStyle>
            <a:lvl1pPr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20" y="1565671"/>
            <a:ext cx="7334387" cy="2525111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6858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0287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3716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4767263"/>
            <a:ext cx="1275764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fld id="{AE46C21D-EBB5-4F3D-B06D-166777189317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9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958" y="4767263"/>
            <a:ext cx="1243292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9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3101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620" y="285750"/>
            <a:ext cx="7334387" cy="994172"/>
          </a:xfrm>
        </p:spPr>
        <p:txBody>
          <a:bodyPr anchor="b">
            <a:no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20" y="1896153"/>
            <a:ext cx="3497580" cy="2121460"/>
          </a:xfrm>
        </p:spPr>
        <p:txBody>
          <a:bodyPr>
            <a:noAutofit/>
          </a:bodyPr>
          <a:lstStyle>
            <a:lvl1pPr marL="0" indent="0">
              <a:buNone/>
              <a:defRPr sz="1500">
                <a:latin typeface="+mn-lt"/>
              </a:defRPr>
            </a:lvl1pPr>
            <a:lvl2pPr marL="342900" indent="0">
              <a:buNone/>
              <a:defRPr sz="1350">
                <a:latin typeface="+mn-lt"/>
              </a:defRPr>
            </a:lvl2pPr>
            <a:lvl3pPr marL="685800" indent="0">
              <a:buNone/>
              <a:defRPr sz="1200">
                <a:latin typeface="+mn-lt"/>
              </a:defRPr>
            </a:lvl3pPr>
            <a:lvl4pPr marL="1028700" indent="0">
              <a:buNone/>
              <a:defRPr sz="1050">
                <a:latin typeface="+mn-lt"/>
              </a:defRPr>
            </a:lvl4pPr>
            <a:lvl5pPr marL="1371600" indent="0">
              <a:buNone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6435672" y="1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6435672" y="2435172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700392" cy="700392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6061569" y="4193178"/>
            <a:ext cx="1179285" cy="950323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fld id="{1DFFEA26-EB1D-498C-95CD-1ECE586790AA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958" y="4767263"/>
            <a:ext cx="1243292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9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12426" y="1896153"/>
            <a:ext cx="3497580" cy="2121460"/>
          </a:xfrm>
        </p:spPr>
        <p:txBody>
          <a:bodyPr>
            <a:noAutofit/>
          </a:bodyPr>
          <a:lstStyle>
            <a:lvl1pPr marL="0" indent="0">
              <a:buNone/>
              <a:defRPr sz="1500">
                <a:latin typeface="+mn-lt"/>
              </a:defRPr>
            </a:lvl1pPr>
            <a:lvl2pPr marL="342900" indent="0">
              <a:buNone/>
              <a:defRPr sz="1350">
                <a:latin typeface="+mn-lt"/>
              </a:defRPr>
            </a:lvl2pPr>
            <a:lvl3pPr marL="685800" indent="0">
              <a:buNone/>
              <a:defRPr sz="1200">
                <a:latin typeface="+mn-lt"/>
              </a:defRPr>
            </a:lvl3pPr>
            <a:lvl4pPr marL="1028700" indent="0">
              <a:buNone/>
              <a:defRPr sz="1050">
                <a:latin typeface="+mn-lt"/>
              </a:defRPr>
            </a:lvl4pPr>
            <a:lvl5pPr marL="1371600" indent="0">
              <a:buNone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75620" y="1504267"/>
            <a:ext cx="3497580" cy="3918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712426" y="1504267"/>
            <a:ext cx="3497580" cy="3918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167192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620" y="285750"/>
            <a:ext cx="7334387" cy="994172"/>
          </a:xfrm>
        </p:spPr>
        <p:txBody>
          <a:bodyPr anchor="b">
            <a:no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18" y="1894739"/>
            <a:ext cx="2414016" cy="2121460"/>
          </a:xfrm>
        </p:spPr>
        <p:txBody>
          <a:bodyPr>
            <a:noAutofit/>
          </a:bodyPr>
          <a:lstStyle>
            <a:lvl1pPr marL="0" indent="0">
              <a:buNone/>
              <a:defRPr sz="1500">
                <a:latin typeface="+mn-lt"/>
              </a:defRPr>
            </a:lvl1pPr>
            <a:lvl2pPr marL="342900" indent="0">
              <a:buNone/>
              <a:defRPr sz="1350">
                <a:latin typeface="+mn-lt"/>
              </a:defRPr>
            </a:lvl2pPr>
            <a:lvl3pPr marL="685800" indent="0">
              <a:buNone/>
              <a:defRPr sz="1200">
                <a:latin typeface="+mn-lt"/>
              </a:defRPr>
            </a:lvl3pPr>
            <a:lvl4pPr marL="1028700" indent="0">
              <a:buNone/>
              <a:defRPr sz="1050">
                <a:latin typeface="+mn-lt"/>
              </a:defRPr>
            </a:lvl4pPr>
            <a:lvl5pPr marL="1371600" indent="0">
              <a:buNone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6435672" y="0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1773" y="2435172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8443608" y="4443108"/>
            <a:ext cx="700392" cy="700392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1940563" y="4193178"/>
            <a:ext cx="1179285" cy="950323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4767263"/>
            <a:ext cx="1325336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900">
                <a:solidFill>
                  <a:schemeClr val="accent2"/>
                </a:solidFill>
                <a:latin typeface="+mn-lt"/>
              </a:defRPr>
            </a:lvl1pPr>
          </a:lstStyle>
          <a:p>
            <a:fld id="{539842EE-D56F-4F18-94E7-094CEF23F906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512841" y="1894739"/>
            <a:ext cx="2379959" cy="2121460"/>
          </a:xfrm>
        </p:spPr>
        <p:txBody>
          <a:bodyPr>
            <a:noAutofit/>
          </a:bodyPr>
          <a:lstStyle>
            <a:lvl1pPr marL="0" indent="0">
              <a:buNone/>
              <a:defRPr sz="1500">
                <a:latin typeface="+mn-lt"/>
              </a:defRPr>
            </a:lvl1pPr>
            <a:lvl2pPr marL="342900" indent="0">
              <a:buNone/>
              <a:defRPr sz="1350">
                <a:latin typeface="+mn-lt"/>
              </a:defRPr>
            </a:lvl2pPr>
            <a:lvl3pPr marL="685800" indent="0">
              <a:buNone/>
              <a:defRPr sz="1200">
                <a:latin typeface="+mn-lt"/>
              </a:defRPr>
            </a:lvl3pPr>
            <a:lvl4pPr marL="1028700" indent="0">
              <a:buNone/>
              <a:defRPr sz="1050">
                <a:latin typeface="+mn-lt"/>
              </a:defRPr>
            </a:lvl4pPr>
            <a:lvl5pPr marL="1371600" indent="0">
              <a:buNone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75620" y="1502853"/>
            <a:ext cx="2379959" cy="3918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512841" y="1502853"/>
            <a:ext cx="2379959" cy="3918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50062" y="1894739"/>
            <a:ext cx="2379959" cy="2121460"/>
          </a:xfrm>
        </p:spPr>
        <p:txBody>
          <a:bodyPr>
            <a:noAutofit/>
          </a:bodyPr>
          <a:lstStyle>
            <a:lvl1pPr marL="0" indent="0">
              <a:buNone/>
              <a:defRPr sz="1500">
                <a:latin typeface="+mn-lt"/>
              </a:defRPr>
            </a:lvl1pPr>
            <a:lvl2pPr marL="342900" indent="0">
              <a:buNone/>
              <a:defRPr sz="1350">
                <a:latin typeface="+mn-lt"/>
              </a:defRPr>
            </a:lvl2pPr>
            <a:lvl3pPr marL="685800" indent="0">
              <a:buNone/>
              <a:defRPr sz="1200">
                <a:latin typeface="+mn-lt"/>
              </a:defRPr>
            </a:lvl3pPr>
            <a:lvl4pPr marL="1028700" indent="0">
              <a:buNone/>
              <a:defRPr sz="1050">
                <a:latin typeface="+mn-lt"/>
              </a:defRPr>
            </a:lvl4pPr>
            <a:lvl5pPr marL="1371600" indent="0">
              <a:buNone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150062" y="1502853"/>
            <a:ext cx="2379959" cy="3918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958" y="4767263"/>
            <a:ext cx="1243292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9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00152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5620" y="841772"/>
            <a:ext cx="4665209" cy="1790700"/>
          </a:xfrm>
        </p:spPr>
        <p:txBody>
          <a:bodyPr anchor="b">
            <a:noAutofit/>
          </a:bodyPr>
          <a:lstStyle>
            <a:lvl1pPr algn="l">
              <a:defRPr sz="45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5620" y="2701529"/>
            <a:ext cx="4665208" cy="1685414"/>
          </a:xfrm>
        </p:spPr>
        <p:txBody>
          <a:bodyPr>
            <a:noAutofit/>
          </a:bodyPr>
          <a:lstStyle>
            <a:lvl1pPr marL="0" indent="0" algn="l">
              <a:buNone/>
              <a:defRPr sz="210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6198319" y="0"/>
            <a:ext cx="2945681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6198321" y="2764454"/>
            <a:ext cx="2945680" cy="238414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875620" cy="875620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7671161" y="-1"/>
            <a:ext cx="1472840" cy="2384142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601303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8C19EC-CBD8-6F43-AD4E-FE71DE1A5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490EDE-9605-1F5E-7062-005EBC618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1A81A-3018-F6B4-F180-AAC26798F6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3F4B6-CDC4-4128-9F81-F1CA1BBE4873}" type="datetimeFigureOut">
              <a:rPr lang="en-IL" smtClean="0"/>
              <a:t>09/05/2023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333A4-5A1D-C30E-C937-F26BF7FC67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BE4C4-F387-D966-A269-5A147C124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ECECE-67E0-4B50-AC82-3B880228471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9775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85750"/>
            <a:ext cx="85725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369219"/>
            <a:ext cx="8572500" cy="3263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900">
                <a:solidFill>
                  <a:schemeClr val="tx2"/>
                </a:solidFill>
                <a:latin typeface="+mn-lt"/>
              </a:defRPr>
            </a:lvl1pPr>
          </a:lstStyle>
          <a:p>
            <a:fld id="{FC9A72C8-1C87-42EF-8A11-BF6DFA19ED8B}" type="datetime1">
              <a:rPr lang="en-US" smtClean="0"/>
              <a:t>9/5/2023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9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9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6722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search/cs?searchtype=author&amp;query=Liang%2C+W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arxiv.org/search/cs?searchtype=author&amp;query=Zou%2C+J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 descr="Human brain digital x-ray 3D render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90061" cy="5204915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>
            <a:off x="223471" y="1216814"/>
            <a:ext cx="4479900" cy="376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</a:pPr>
            <a:r>
              <a:rPr lang="zh-CN" sz="3000" b="1" i="0" u="none" strike="noStrike">
                <a:latin typeface="Lato"/>
                <a:ea typeface="Lato"/>
                <a:cs typeface="Lato"/>
                <a:sym typeface="Lato"/>
              </a:rPr>
              <a:t>Accelerating Abnormal-Behavior Detection in Surveillance Video</a:t>
            </a:r>
            <a:r>
              <a:rPr lang="zh-CN" sz="3000" b="1"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zh-CN" sz="3000" b="1" i="0" u="none" strike="noStrike">
                <a:latin typeface="Lato"/>
                <a:ea typeface="Lato"/>
                <a:cs typeface="Lato"/>
                <a:sym typeface="Lato"/>
              </a:rPr>
              <a:t>via </a:t>
            </a:r>
            <a:br>
              <a:rPr lang="zh-CN" sz="3000" b="1" i="0" u="none" strike="noStrike">
                <a:latin typeface="Lato"/>
                <a:ea typeface="Lato"/>
                <a:cs typeface="Lato"/>
                <a:sym typeface="Lato"/>
              </a:rPr>
            </a:br>
            <a:r>
              <a:rPr lang="zh-CN" sz="3000" b="1" i="0" u="none" strike="noStrike">
                <a:latin typeface="Lato"/>
                <a:ea typeface="Lato"/>
                <a:cs typeface="Lato"/>
                <a:sym typeface="Lato"/>
              </a:rPr>
              <a:t>Deep Neural Networks &amp;</a:t>
            </a:r>
            <a:br>
              <a:rPr lang="zh-CN" sz="3000" b="1"/>
            </a:br>
            <a:r>
              <a:rPr lang="zh-CN" sz="3000" b="1" i="0" u="none" strike="noStrike">
                <a:latin typeface="Lato"/>
                <a:ea typeface="Lato"/>
                <a:cs typeface="Lato"/>
                <a:sym typeface="Lato"/>
              </a:rPr>
              <a:t>Group Testing Methods</a:t>
            </a:r>
            <a:br>
              <a:rPr lang="zh-CN" b="1"/>
            </a:br>
            <a:endParaRPr sz="2300" b="1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>
            <a:spLocks noGrp="1"/>
          </p:cNvSpPr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CN"/>
              <a:t>Solution #3: Group testing (cont.)</a:t>
            </a:r>
            <a:endParaRPr/>
          </a:p>
        </p:txBody>
      </p:sp>
      <p:grpSp>
        <p:nvGrpSpPr>
          <p:cNvPr id="228" name="Google Shape;228;p25"/>
          <p:cNvGrpSpPr/>
          <p:nvPr/>
        </p:nvGrpSpPr>
        <p:grpSpPr>
          <a:xfrm>
            <a:off x="1056590" y="1413507"/>
            <a:ext cx="6326368" cy="1045941"/>
            <a:chOff x="1034386" y="4655913"/>
            <a:chExt cx="9694098" cy="1733700"/>
          </a:xfrm>
        </p:grpSpPr>
        <p:cxnSp>
          <p:nvCxnSpPr>
            <p:cNvPr id="229" name="Google Shape;229;p25"/>
            <p:cNvCxnSpPr/>
            <p:nvPr/>
          </p:nvCxnSpPr>
          <p:spPr>
            <a:xfrm>
              <a:off x="7677677" y="5461764"/>
              <a:ext cx="709200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30" name="Google Shape;230;p25"/>
            <p:cNvSpPr/>
            <p:nvPr/>
          </p:nvSpPr>
          <p:spPr>
            <a:xfrm>
              <a:off x="4597974" y="4655913"/>
              <a:ext cx="2899500" cy="1611600"/>
            </a:xfrm>
            <a:prstGeom prst="rect">
              <a:avLst/>
            </a:prstGeom>
            <a:solidFill>
              <a:srgbClr val="3F3F3F"/>
            </a:solidFill>
            <a:ln w="12700" cap="flat" cmpd="sng">
              <a:solidFill>
                <a:srgbClr val="2F491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CNN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Convolutional Neural Network 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1" name="Google Shape;231;p25"/>
            <p:cNvCxnSpPr/>
            <p:nvPr/>
          </p:nvCxnSpPr>
          <p:spPr>
            <a:xfrm>
              <a:off x="3583361" y="5494562"/>
              <a:ext cx="709200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grpSp>
          <p:nvGrpSpPr>
            <p:cNvPr id="232" name="Google Shape;232;p25"/>
            <p:cNvGrpSpPr/>
            <p:nvPr/>
          </p:nvGrpSpPr>
          <p:grpSpPr>
            <a:xfrm>
              <a:off x="1034386" y="4655913"/>
              <a:ext cx="2197800" cy="1733700"/>
              <a:chOff x="1034386" y="4655913"/>
              <a:chExt cx="2197800" cy="1733700"/>
            </a:xfrm>
          </p:grpSpPr>
          <p:sp>
            <p:nvSpPr>
              <p:cNvPr id="233" name="Google Shape;233;p25"/>
              <p:cNvSpPr/>
              <p:nvPr/>
            </p:nvSpPr>
            <p:spPr>
              <a:xfrm>
                <a:off x="1034386" y="4655913"/>
                <a:ext cx="1435800" cy="971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</a:t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25"/>
              <p:cNvSpPr/>
              <p:nvPr/>
            </p:nvSpPr>
            <p:spPr>
              <a:xfrm>
                <a:off x="1186786" y="4808313"/>
                <a:ext cx="1435800" cy="971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</a:t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1339186" y="4960713"/>
                <a:ext cx="1435800" cy="971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</a:t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25"/>
              <p:cNvSpPr/>
              <p:nvPr/>
            </p:nvSpPr>
            <p:spPr>
              <a:xfrm>
                <a:off x="1491586" y="5113113"/>
                <a:ext cx="1435800" cy="971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</a:t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25"/>
              <p:cNvSpPr/>
              <p:nvPr/>
            </p:nvSpPr>
            <p:spPr>
              <a:xfrm>
                <a:off x="1643986" y="5265513"/>
                <a:ext cx="1435800" cy="971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</a:t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25"/>
              <p:cNvSpPr/>
              <p:nvPr/>
            </p:nvSpPr>
            <p:spPr>
              <a:xfrm>
                <a:off x="1796386" y="5417913"/>
                <a:ext cx="1435800" cy="971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</a:t>
                </a: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9" name="Google Shape;239;p25"/>
            <p:cNvSpPr/>
            <p:nvPr/>
          </p:nvSpPr>
          <p:spPr>
            <a:xfrm>
              <a:off x="8426884" y="4876404"/>
              <a:ext cx="2301600" cy="1513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Yes: </a:t>
              </a:r>
              <a:r>
                <a:rPr lang="zh-C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at least one firearm frame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No: </a:t>
              </a:r>
              <a:r>
                <a:rPr lang="zh-C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Firearm clean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0" name="Google Shape;240;p25"/>
          <p:cNvSpPr/>
          <p:nvPr/>
        </p:nvSpPr>
        <p:spPr>
          <a:xfrm>
            <a:off x="987218" y="2817669"/>
            <a:ext cx="3309000" cy="808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we choose the frames in each group, so we can actually determine the desired ones ????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5"/>
          <p:cNvSpPr/>
          <p:nvPr/>
        </p:nvSpPr>
        <p:spPr>
          <a:xfrm>
            <a:off x="5116455" y="2805941"/>
            <a:ext cx="2611500" cy="569400"/>
          </a:xfrm>
          <a:prstGeom prst="wedgeRoundRectCallout">
            <a:avLst>
              <a:gd name="adj1" fmla="val -91242"/>
              <a:gd name="adj2" fmla="val 57655"/>
              <a:gd name="adj3" fmla="val 16667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12" scaled="0"/>
          </a:gra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Due to the work of: Bshouty &amp; Haddad-Zaknoon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25"/>
          <p:cNvSpPr/>
          <p:nvPr/>
        </p:nvSpPr>
        <p:spPr>
          <a:xfrm>
            <a:off x="987218" y="3935266"/>
            <a:ext cx="3309000" cy="808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Do we really need to identify ALL the frames with firearm image?</a:t>
            </a:r>
            <a:endParaRPr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8"/>
          <p:cNvSpPr txBox="1">
            <a:spLocks noGrp="1"/>
          </p:cNvSpPr>
          <p:nvPr>
            <p:ph type="title"/>
          </p:nvPr>
        </p:nvSpPr>
        <p:spPr>
          <a:xfrm>
            <a:off x="231169" y="13409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CN"/>
              <a:t>Let’s take a deeper look… </a:t>
            </a:r>
            <a:endParaRPr/>
          </a:p>
        </p:txBody>
      </p:sp>
      <p:sp>
        <p:nvSpPr>
          <p:cNvPr id="302" name="Google Shape;302;p28"/>
          <p:cNvSpPr/>
          <p:nvPr/>
        </p:nvSpPr>
        <p:spPr>
          <a:xfrm>
            <a:off x="277637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28"/>
          <p:cNvSpPr/>
          <p:nvPr/>
        </p:nvSpPr>
        <p:spPr>
          <a:xfrm>
            <a:off x="592659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8"/>
          <p:cNvSpPr/>
          <p:nvPr/>
        </p:nvSpPr>
        <p:spPr>
          <a:xfrm>
            <a:off x="913258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8"/>
          <p:cNvSpPr/>
          <p:nvPr/>
        </p:nvSpPr>
        <p:spPr>
          <a:xfrm>
            <a:off x="1228280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28"/>
          <p:cNvSpPr/>
          <p:nvPr/>
        </p:nvSpPr>
        <p:spPr>
          <a:xfrm>
            <a:off x="1568390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8"/>
          <p:cNvSpPr/>
          <p:nvPr/>
        </p:nvSpPr>
        <p:spPr>
          <a:xfrm>
            <a:off x="1883413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28"/>
          <p:cNvSpPr/>
          <p:nvPr/>
        </p:nvSpPr>
        <p:spPr>
          <a:xfrm>
            <a:off x="2204012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8"/>
          <p:cNvSpPr/>
          <p:nvPr/>
        </p:nvSpPr>
        <p:spPr>
          <a:xfrm>
            <a:off x="2519034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8"/>
          <p:cNvSpPr/>
          <p:nvPr/>
        </p:nvSpPr>
        <p:spPr>
          <a:xfrm>
            <a:off x="2889809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28"/>
          <p:cNvSpPr/>
          <p:nvPr/>
        </p:nvSpPr>
        <p:spPr>
          <a:xfrm>
            <a:off x="3204832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28"/>
          <p:cNvSpPr/>
          <p:nvPr/>
        </p:nvSpPr>
        <p:spPr>
          <a:xfrm>
            <a:off x="3525431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28"/>
          <p:cNvSpPr/>
          <p:nvPr/>
        </p:nvSpPr>
        <p:spPr>
          <a:xfrm>
            <a:off x="3840453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28"/>
          <p:cNvSpPr/>
          <p:nvPr/>
        </p:nvSpPr>
        <p:spPr>
          <a:xfrm>
            <a:off x="4180563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28"/>
          <p:cNvSpPr/>
          <p:nvPr/>
        </p:nvSpPr>
        <p:spPr>
          <a:xfrm>
            <a:off x="4495586" y="3723650"/>
            <a:ext cx="200700" cy="212100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28"/>
          <p:cNvSpPr/>
          <p:nvPr/>
        </p:nvSpPr>
        <p:spPr>
          <a:xfrm>
            <a:off x="4823973" y="3723650"/>
            <a:ext cx="200700" cy="212100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28"/>
          <p:cNvSpPr/>
          <p:nvPr/>
        </p:nvSpPr>
        <p:spPr>
          <a:xfrm>
            <a:off x="5429497" y="3723650"/>
            <a:ext cx="200700" cy="212100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28"/>
          <p:cNvSpPr/>
          <p:nvPr/>
        </p:nvSpPr>
        <p:spPr>
          <a:xfrm>
            <a:off x="5744519" y="3723650"/>
            <a:ext cx="200700" cy="212100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28"/>
          <p:cNvSpPr/>
          <p:nvPr/>
        </p:nvSpPr>
        <p:spPr>
          <a:xfrm>
            <a:off x="6065118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8"/>
          <p:cNvSpPr/>
          <p:nvPr/>
        </p:nvSpPr>
        <p:spPr>
          <a:xfrm>
            <a:off x="6380141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28"/>
          <p:cNvSpPr/>
          <p:nvPr/>
        </p:nvSpPr>
        <p:spPr>
          <a:xfrm>
            <a:off x="6750916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8"/>
          <p:cNvSpPr/>
          <p:nvPr/>
        </p:nvSpPr>
        <p:spPr>
          <a:xfrm>
            <a:off x="7065938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8"/>
          <p:cNvSpPr/>
          <p:nvPr/>
        </p:nvSpPr>
        <p:spPr>
          <a:xfrm>
            <a:off x="7386537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8"/>
          <p:cNvSpPr/>
          <p:nvPr/>
        </p:nvSpPr>
        <p:spPr>
          <a:xfrm>
            <a:off x="7701560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8"/>
          <p:cNvSpPr/>
          <p:nvPr/>
        </p:nvSpPr>
        <p:spPr>
          <a:xfrm>
            <a:off x="8041670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8"/>
          <p:cNvSpPr/>
          <p:nvPr/>
        </p:nvSpPr>
        <p:spPr>
          <a:xfrm>
            <a:off x="8356692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8"/>
          <p:cNvSpPr/>
          <p:nvPr/>
        </p:nvSpPr>
        <p:spPr>
          <a:xfrm>
            <a:off x="8677291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8" name="Google Shape;328;p28"/>
          <p:cNvCxnSpPr/>
          <p:nvPr/>
        </p:nvCxnSpPr>
        <p:spPr>
          <a:xfrm>
            <a:off x="234461" y="4062047"/>
            <a:ext cx="869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29" name="Google Shape;329;p28"/>
          <p:cNvSpPr txBox="1"/>
          <p:nvPr/>
        </p:nvSpPr>
        <p:spPr>
          <a:xfrm>
            <a:off x="153657" y="4004144"/>
            <a:ext cx="566302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3:00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8"/>
          <p:cNvSpPr txBox="1"/>
          <p:nvPr/>
        </p:nvSpPr>
        <p:spPr>
          <a:xfrm>
            <a:off x="8557415" y="4084740"/>
            <a:ext cx="566302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4:00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8"/>
          <p:cNvSpPr/>
          <p:nvPr/>
        </p:nvSpPr>
        <p:spPr>
          <a:xfrm>
            <a:off x="5136783" y="3723650"/>
            <a:ext cx="200700" cy="212100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8"/>
          <p:cNvSpPr/>
          <p:nvPr/>
        </p:nvSpPr>
        <p:spPr>
          <a:xfrm>
            <a:off x="4815110" y="3715285"/>
            <a:ext cx="200700" cy="212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8"/>
          <p:cNvSpPr/>
          <p:nvPr/>
        </p:nvSpPr>
        <p:spPr>
          <a:xfrm rot="5400000">
            <a:off x="5144392" y="2818985"/>
            <a:ext cx="156300" cy="1445400"/>
          </a:xfrm>
          <a:prstGeom prst="leftBrace">
            <a:avLst>
              <a:gd name="adj1" fmla="val 60803"/>
              <a:gd name="adj2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8"/>
          <p:cNvSpPr/>
          <p:nvPr/>
        </p:nvSpPr>
        <p:spPr>
          <a:xfrm>
            <a:off x="5292969" y="2842852"/>
            <a:ext cx="2408700" cy="438000"/>
          </a:xfrm>
          <a:prstGeom prst="wedgeRoundRectCallout">
            <a:avLst>
              <a:gd name="adj1" fmla="val -51841"/>
              <a:gd name="adj2" fmla="val 77453"/>
              <a:gd name="adj3" fmla="val 16667"/>
            </a:avLst>
          </a:prstGeom>
          <a:solidFill>
            <a:schemeClr val="accent4">
              <a:alpha val="498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need to determine this time frame within the video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8"/>
          <p:cNvSpPr/>
          <p:nvPr/>
        </p:nvSpPr>
        <p:spPr>
          <a:xfrm>
            <a:off x="5580040" y="4097507"/>
            <a:ext cx="2537700" cy="618900"/>
          </a:xfrm>
          <a:prstGeom prst="wedgeRoundRectCallout">
            <a:avLst>
              <a:gd name="adj1" fmla="val -75976"/>
              <a:gd name="adj2" fmla="val -68807"/>
              <a:gd name="adj3" fmla="val 16667"/>
            </a:avLst>
          </a:prstGeom>
          <a:solidFill>
            <a:schemeClr val="accent4">
              <a:alpha val="498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is enough to find a single frame that captured the event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8"/>
          <p:cNvSpPr/>
          <p:nvPr/>
        </p:nvSpPr>
        <p:spPr>
          <a:xfrm>
            <a:off x="300224" y="1056142"/>
            <a:ext cx="4318200" cy="1558200"/>
          </a:xfrm>
          <a:prstGeom prst="roundRect">
            <a:avLst>
              <a:gd name="adj" fmla="val 16667"/>
            </a:avLst>
          </a:prstGeom>
          <a:solidFill>
            <a:schemeClr val="accent3">
              <a:alpha val="498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Assume that we have reduced the number frames.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zh-C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choosing frames uniformly at random or ..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zh-C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Making some kind of average on images (for example pixel based average)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order the chosen frames according to their original timeline.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8"/>
          <p:cNvSpPr/>
          <p:nvPr/>
        </p:nvSpPr>
        <p:spPr>
          <a:xfrm>
            <a:off x="4792483" y="1084583"/>
            <a:ext cx="4140600" cy="1487400"/>
          </a:xfrm>
          <a:prstGeom prst="roundRect">
            <a:avLst>
              <a:gd name="adj" fmla="val 16667"/>
            </a:avLst>
          </a:prstGeom>
          <a:solidFill>
            <a:schemeClr val="accent1">
              <a:alpha val="498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blue frames are ones that capture the abnormal event.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are consecutive, because we ordered the chosen frame according to their time.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9733F4-E1D0-E0A4-86C4-2E69D57ED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Why Group Testing</a:t>
            </a:r>
            <a:endParaRPr lang="zh-CN" altLang="en-US" dirty="0"/>
          </a:p>
        </p:txBody>
      </p:sp>
      <p:sp>
        <p:nvSpPr>
          <p:cNvPr id="296" name="Google Shape;296;p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>
                <a:solidFill>
                  <a:schemeClr val="dk1"/>
                </a:solidFill>
              </a:rPr>
              <a:t>Group Testing works well for a small number of defective items; usually, the abnormal frames only account for a small portion of the whole frames.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>
                <a:solidFill>
                  <a:schemeClr val="dk1"/>
                </a:solidFill>
              </a:rPr>
              <a:t>Abnormal frames are consecutive, so it is enough to find a single frame that captured the event.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6"/>
          <p:cNvSpPr txBox="1">
            <a:spLocks noGrp="1"/>
          </p:cNvSpPr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Calibri"/>
              <a:buNone/>
            </a:pPr>
            <a:r>
              <a:rPr lang="zh-CN"/>
              <a:t>What is Group Testing?</a:t>
            </a:r>
            <a:endParaRPr/>
          </a:p>
        </p:txBody>
      </p:sp>
      <p:sp>
        <p:nvSpPr>
          <p:cNvPr id="248" name="Google Shape;248;p26"/>
          <p:cNvSpPr txBox="1"/>
          <p:nvPr/>
        </p:nvSpPr>
        <p:spPr>
          <a:xfrm>
            <a:off x="4919512" y="2975465"/>
            <a:ext cx="3282900" cy="9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libri"/>
              <a:buNone/>
            </a:pPr>
            <a:r>
              <a:rPr lang="zh-CN"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group test</a:t>
            </a:r>
            <a:r>
              <a:rPr lang="zh-CN" sz="15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CN" sz="1500" b="1" i="1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result</a:t>
            </a:r>
            <a:r>
              <a:rPr lang="zh-CN" sz="15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CN"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</a:t>
            </a:r>
            <a:r>
              <a:rPr lang="zh-CN" sz="15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CN" sz="1500" b="1" i="1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positive 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libri"/>
              <a:buNone/>
            </a:pPr>
            <a:r>
              <a:rPr lang="zh-CN"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if there is at least one “red” (defective)</a:t>
            </a:r>
            <a:r>
              <a:rPr lang="zh-CN" sz="1500" b="1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CN"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item in this subset and </a:t>
            </a:r>
            <a:r>
              <a:rPr lang="zh-CN" sz="1500" b="1" i="1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negative</a:t>
            </a:r>
            <a:r>
              <a:rPr lang="zh-CN" sz="1500" b="1" i="0" u="none" strike="noStrike" cap="none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CN" sz="15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otherwise.</a:t>
            </a: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9" name="Google Shape;249;p26"/>
          <p:cNvGrpSpPr/>
          <p:nvPr/>
        </p:nvGrpSpPr>
        <p:grpSpPr>
          <a:xfrm>
            <a:off x="1079102" y="1473809"/>
            <a:ext cx="2033325" cy="1469288"/>
            <a:chOff x="1236960" y="2343241"/>
            <a:chExt cx="2711100" cy="1959050"/>
          </a:xfrm>
        </p:grpSpPr>
        <p:sp>
          <p:nvSpPr>
            <p:cNvPr id="250" name="Google Shape;250;p26"/>
            <p:cNvSpPr/>
            <p:nvPr/>
          </p:nvSpPr>
          <p:spPr>
            <a:xfrm>
              <a:off x="2642637" y="3102533"/>
              <a:ext cx="136500" cy="108300"/>
            </a:xfrm>
            <a:prstGeom prst="ellipse">
              <a:avLst/>
            </a:prstGeom>
            <a:solidFill>
              <a:srgbClr val="C00000"/>
            </a:solidFill>
            <a:ln w="127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26"/>
            <p:cNvSpPr/>
            <p:nvPr/>
          </p:nvSpPr>
          <p:spPr>
            <a:xfrm>
              <a:off x="2137311" y="2565832"/>
              <a:ext cx="136500" cy="108300"/>
            </a:xfrm>
            <a:prstGeom prst="ellipse">
              <a:avLst/>
            </a:prstGeom>
            <a:solidFill>
              <a:srgbClr val="FFD966"/>
            </a:solidFill>
            <a:ln w="12700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26"/>
            <p:cNvSpPr/>
            <p:nvPr/>
          </p:nvSpPr>
          <p:spPr>
            <a:xfrm>
              <a:off x="2506279" y="3273817"/>
              <a:ext cx="136500" cy="108300"/>
            </a:xfrm>
            <a:prstGeom prst="ellipse">
              <a:avLst/>
            </a:prstGeom>
            <a:solidFill>
              <a:srgbClr val="C00000"/>
            </a:solidFill>
            <a:ln w="127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26"/>
            <p:cNvSpPr/>
            <p:nvPr/>
          </p:nvSpPr>
          <p:spPr>
            <a:xfrm>
              <a:off x="3240206" y="2697053"/>
              <a:ext cx="136500" cy="108300"/>
            </a:xfrm>
            <a:prstGeom prst="ellipse">
              <a:avLst/>
            </a:prstGeom>
            <a:solidFill>
              <a:srgbClr val="C00000"/>
            </a:solidFill>
            <a:ln w="127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26"/>
            <p:cNvSpPr/>
            <p:nvPr/>
          </p:nvSpPr>
          <p:spPr>
            <a:xfrm>
              <a:off x="1611932" y="2908817"/>
              <a:ext cx="136500" cy="108300"/>
            </a:xfrm>
            <a:prstGeom prst="ellipse">
              <a:avLst/>
            </a:prstGeom>
            <a:solidFill>
              <a:srgbClr val="C00000"/>
            </a:solidFill>
            <a:ln w="127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26"/>
            <p:cNvSpPr/>
            <p:nvPr/>
          </p:nvSpPr>
          <p:spPr>
            <a:xfrm>
              <a:off x="1978895" y="2816490"/>
              <a:ext cx="136500" cy="108300"/>
            </a:xfrm>
            <a:prstGeom prst="ellipse">
              <a:avLst/>
            </a:prstGeom>
            <a:solidFill>
              <a:srgbClr val="FFD966"/>
            </a:solidFill>
            <a:ln w="12700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26"/>
            <p:cNvSpPr/>
            <p:nvPr/>
          </p:nvSpPr>
          <p:spPr>
            <a:xfrm>
              <a:off x="2574459" y="2682931"/>
              <a:ext cx="136500" cy="108300"/>
            </a:xfrm>
            <a:prstGeom prst="ellipse">
              <a:avLst/>
            </a:prstGeom>
            <a:solidFill>
              <a:srgbClr val="FFD966"/>
            </a:solidFill>
            <a:ln w="12700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26"/>
            <p:cNvSpPr/>
            <p:nvPr/>
          </p:nvSpPr>
          <p:spPr>
            <a:xfrm>
              <a:off x="1728237" y="3182828"/>
              <a:ext cx="136500" cy="108300"/>
            </a:xfrm>
            <a:prstGeom prst="ellipse">
              <a:avLst/>
            </a:prstGeom>
            <a:solidFill>
              <a:srgbClr val="FFD966"/>
            </a:solidFill>
            <a:ln w="12700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26"/>
            <p:cNvSpPr/>
            <p:nvPr/>
          </p:nvSpPr>
          <p:spPr>
            <a:xfrm>
              <a:off x="2179421" y="3273817"/>
              <a:ext cx="136500" cy="108300"/>
            </a:xfrm>
            <a:prstGeom prst="ellipse">
              <a:avLst/>
            </a:prstGeom>
            <a:solidFill>
              <a:srgbClr val="FFD966"/>
            </a:solidFill>
            <a:ln w="12700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9" name="Google Shape;259;p26"/>
            <p:cNvSpPr/>
            <p:nvPr/>
          </p:nvSpPr>
          <p:spPr>
            <a:xfrm>
              <a:off x="2847174" y="3417779"/>
              <a:ext cx="136500" cy="108300"/>
            </a:xfrm>
            <a:prstGeom prst="ellipse">
              <a:avLst/>
            </a:prstGeom>
            <a:solidFill>
              <a:srgbClr val="FFD966"/>
            </a:solidFill>
            <a:ln w="12700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0" name="Google Shape;260;p26"/>
            <p:cNvSpPr/>
            <p:nvPr/>
          </p:nvSpPr>
          <p:spPr>
            <a:xfrm>
              <a:off x="3224163" y="3534501"/>
              <a:ext cx="136500" cy="108300"/>
            </a:xfrm>
            <a:prstGeom prst="ellipse">
              <a:avLst/>
            </a:prstGeom>
            <a:solidFill>
              <a:srgbClr val="FFD966"/>
            </a:solidFill>
            <a:ln w="12700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" name="Google Shape;261;p26"/>
            <p:cNvSpPr/>
            <p:nvPr/>
          </p:nvSpPr>
          <p:spPr>
            <a:xfrm>
              <a:off x="3376564" y="2984812"/>
              <a:ext cx="136500" cy="108300"/>
            </a:xfrm>
            <a:prstGeom prst="ellipse">
              <a:avLst/>
            </a:prstGeom>
            <a:solidFill>
              <a:srgbClr val="FFD966"/>
            </a:solidFill>
            <a:ln w="12700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" name="Google Shape;262;p26"/>
            <p:cNvSpPr/>
            <p:nvPr/>
          </p:nvSpPr>
          <p:spPr>
            <a:xfrm>
              <a:off x="3573079" y="3115359"/>
              <a:ext cx="136500" cy="108300"/>
            </a:xfrm>
            <a:prstGeom prst="ellipse">
              <a:avLst/>
            </a:prstGeom>
            <a:solidFill>
              <a:srgbClr val="FFD966"/>
            </a:solidFill>
            <a:ln w="12700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" name="Google Shape;263;p26"/>
            <p:cNvSpPr/>
            <p:nvPr/>
          </p:nvSpPr>
          <p:spPr>
            <a:xfrm>
              <a:off x="3107858" y="3038954"/>
              <a:ext cx="136500" cy="108300"/>
            </a:xfrm>
            <a:prstGeom prst="ellipse">
              <a:avLst/>
            </a:prstGeom>
            <a:solidFill>
              <a:srgbClr val="FFD966"/>
            </a:solidFill>
            <a:ln w="12700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4" name="Google Shape;264;p26"/>
            <p:cNvSpPr/>
            <p:nvPr/>
          </p:nvSpPr>
          <p:spPr>
            <a:xfrm>
              <a:off x="2726859" y="2835331"/>
              <a:ext cx="136500" cy="108300"/>
            </a:xfrm>
            <a:prstGeom prst="ellipse">
              <a:avLst/>
            </a:prstGeom>
            <a:solidFill>
              <a:srgbClr val="FFD966"/>
            </a:solidFill>
            <a:ln w="12700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" name="Google Shape;265;p26"/>
            <p:cNvSpPr/>
            <p:nvPr/>
          </p:nvSpPr>
          <p:spPr>
            <a:xfrm>
              <a:off x="2263643" y="2955732"/>
              <a:ext cx="136500" cy="108300"/>
            </a:xfrm>
            <a:prstGeom prst="ellipse">
              <a:avLst/>
            </a:prstGeom>
            <a:solidFill>
              <a:srgbClr val="FFD966"/>
            </a:solidFill>
            <a:ln w="12700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" name="Google Shape;266;p26"/>
            <p:cNvSpPr/>
            <p:nvPr/>
          </p:nvSpPr>
          <p:spPr>
            <a:xfrm>
              <a:off x="2498258" y="3583799"/>
              <a:ext cx="136500" cy="108300"/>
            </a:xfrm>
            <a:prstGeom prst="ellipse">
              <a:avLst/>
            </a:prstGeom>
            <a:solidFill>
              <a:srgbClr val="FFD966"/>
            </a:solidFill>
            <a:ln w="12700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" name="Google Shape;267;p26"/>
            <p:cNvSpPr/>
            <p:nvPr/>
          </p:nvSpPr>
          <p:spPr>
            <a:xfrm>
              <a:off x="1880637" y="3335228"/>
              <a:ext cx="136500" cy="108300"/>
            </a:xfrm>
            <a:prstGeom prst="ellipse">
              <a:avLst/>
            </a:prstGeom>
            <a:solidFill>
              <a:srgbClr val="FFD966"/>
            </a:solidFill>
            <a:ln w="12700" cap="flat" cmpd="sng">
              <a:solidFill>
                <a:srgbClr val="548135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8" name="Google Shape;268;p26"/>
            <p:cNvSpPr/>
            <p:nvPr/>
          </p:nvSpPr>
          <p:spPr>
            <a:xfrm>
              <a:off x="2778995" y="3692083"/>
              <a:ext cx="136500" cy="108300"/>
            </a:xfrm>
            <a:prstGeom prst="ellipse">
              <a:avLst/>
            </a:prstGeom>
            <a:solidFill>
              <a:srgbClr val="C00000"/>
            </a:solidFill>
            <a:ln w="1270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9" name="Google Shape;269;p26"/>
            <p:cNvSpPr txBox="1"/>
            <p:nvPr/>
          </p:nvSpPr>
          <p:spPr>
            <a:xfrm>
              <a:off x="2205490" y="3932991"/>
              <a:ext cx="891600" cy="369300"/>
            </a:xfrm>
            <a:prstGeom prst="rect">
              <a:avLst/>
            </a:prstGeom>
            <a:blipFill rotWithShape="1">
              <a:blip r:embed="rId3">
                <a:alphaModFix/>
              </a:blip>
              <a:stretch>
                <a:fillRect t="-6669" r="-4219" b="-26649"/>
              </a:stretch>
            </a:blip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zh-CN" sz="1400" b="0" i="0" u="none" strike="noStrike" cap="none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rPr>
                <a:t> </a:t>
              </a:r>
              <a:endPara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6"/>
            <p:cNvSpPr/>
            <p:nvPr/>
          </p:nvSpPr>
          <p:spPr>
            <a:xfrm>
              <a:off x="1236960" y="2343241"/>
              <a:ext cx="2711100" cy="1556100"/>
            </a:xfrm>
            <a:prstGeom prst="ellipse">
              <a:avLst/>
            </a:prstGeom>
            <a:noFill/>
            <a:ln w="381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Calibri"/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1" name="Google Shape;271;p26"/>
          <p:cNvSpPr/>
          <p:nvPr/>
        </p:nvSpPr>
        <p:spPr>
          <a:xfrm rot="-2619991" flipH="1">
            <a:off x="2456365" y="1563387"/>
            <a:ext cx="446659" cy="805045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72" name="Google Shape;272;p26"/>
          <p:cNvGrpSpPr/>
          <p:nvPr/>
        </p:nvGrpSpPr>
        <p:grpSpPr>
          <a:xfrm>
            <a:off x="4888155" y="1674501"/>
            <a:ext cx="1168348" cy="1331126"/>
            <a:chOff x="6184692" y="2510400"/>
            <a:chExt cx="1557797" cy="1774835"/>
          </a:xfrm>
        </p:grpSpPr>
        <p:sp>
          <p:nvSpPr>
            <p:cNvPr id="273" name="Google Shape;273;p26"/>
            <p:cNvSpPr txBox="1"/>
            <p:nvPr/>
          </p:nvSpPr>
          <p:spPr>
            <a:xfrm>
              <a:off x="6268589" y="3618335"/>
              <a:ext cx="1473900" cy="66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rPr lang="zh-CN" sz="1400" b="1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YES (positive)</a:t>
              </a:r>
              <a:endPara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74" name="Google Shape;274;p26"/>
            <p:cNvGrpSpPr/>
            <p:nvPr/>
          </p:nvGrpSpPr>
          <p:grpSpPr>
            <a:xfrm>
              <a:off x="6184692" y="2510400"/>
              <a:ext cx="1171800" cy="1187400"/>
              <a:chOff x="7916610" y="3161839"/>
              <a:chExt cx="1171800" cy="1187400"/>
            </a:xfrm>
          </p:grpSpPr>
          <p:grpSp>
            <p:nvGrpSpPr>
              <p:cNvPr id="275" name="Google Shape;275;p26"/>
              <p:cNvGrpSpPr/>
              <p:nvPr/>
            </p:nvGrpSpPr>
            <p:grpSpPr>
              <a:xfrm>
                <a:off x="8265696" y="3447631"/>
                <a:ext cx="601721" cy="526606"/>
                <a:chOff x="5117425" y="3976106"/>
                <a:chExt cx="601721" cy="526606"/>
              </a:xfrm>
            </p:grpSpPr>
            <p:sp>
              <p:nvSpPr>
                <p:cNvPr id="276" name="Google Shape;276;p26"/>
                <p:cNvSpPr/>
                <p:nvPr/>
              </p:nvSpPr>
              <p:spPr>
                <a:xfrm>
                  <a:off x="5249773" y="3976106"/>
                  <a:ext cx="136500" cy="108300"/>
                </a:xfrm>
                <a:prstGeom prst="ellipse">
                  <a:avLst/>
                </a:prstGeom>
                <a:solidFill>
                  <a:srgbClr val="C00000"/>
                </a:solidFill>
                <a:ln w="12700" cap="flat" cmpd="sng">
                  <a:solidFill>
                    <a:srgbClr val="C00000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7" name="Google Shape;277;p26"/>
                <p:cNvSpPr/>
                <p:nvPr/>
              </p:nvSpPr>
              <p:spPr>
                <a:xfrm>
                  <a:off x="5386131" y="4263865"/>
                  <a:ext cx="136500" cy="108300"/>
                </a:xfrm>
                <a:prstGeom prst="ellipse">
                  <a:avLst/>
                </a:prstGeom>
                <a:solidFill>
                  <a:srgbClr val="FFD966"/>
                </a:solidFill>
                <a:ln w="12700" cap="flat" cmpd="sng">
                  <a:solidFill>
                    <a:srgbClr val="548135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8" name="Google Shape;278;p26"/>
                <p:cNvSpPr/>
                <p:nvPr/>
              </p:nvSpPr>
              <p:spPr>
                <a:xfrm>
                  <a:off x="5582646" y="4394412"/>
                  <a:ext cx="136500" cy="108300"/>
                </a:xfrm>
                <a:prstGeom prst="ellipse">
                  <a:avLst/>
                </a:prstGeom>
                <a:solidFill>
                  <a:srgbClr val="FFD966"/>
                </a:solidFill>
                <a:ln w="12700" cap="flat" cmpd="sng">
                  <a:solidFill>
                    <a:srgbClr val="548135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79" name="Google Shape;279;p26"/>
                <p:cNvSpPr/>
                <p:nvPr/>
              </p:nvSpPr>
              <p:spPr>
                <a:xfrm>
                  <a:off x="5117425" y="4318007"/>
                  <a:ext cx="136500" cy="108300"/>
                </a:xfrm>
                <a:prstGeom prst="ellipse">
                  <a:avLst/>
                </a:prstGeom>
                <a:solidFill>
                  <a:srgbClr val="FFD966"/>
                </a:solidFill>
                <a:ln w="12700" cap="flat" cmpd="sng">
                  <a:solidFill>
                    <a:srgbClr val="548135"/>
                  </a:solidFill>
                  <a:prstDash val="solid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68575" tIns="34275" rIns="68575" bIns="34275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1400"/>
                    <a:buFont typeface="Calibri"/>
                    <a:buNone/>
                  </a:pPr>
                  <a:endParaRPr sz="1400" b="0" i="0" u="none" strike="noStrike" cap="non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sp>
            <p:nvSpPr>
              <p:cNvPr id="280" name="Google Shape;280;p26"/>
              <p:cNvSpPr/>
              <p:nvPr/>
            </p:nvSpPr>
            <p:spPr>
              <a:xfrm rot="-2619156" flipH="1">
                <a:off x="8204807" y="3218912"/>
                <a:ext cx="595407" cy="1073256"/>
              </a:xfrm>
              <a:prstGeom prst="ellipse">
                <a:avLst/>
              </a:prstGeom>
              <a:noFill/>
              <a:ln w="12700" cap="flat" cmpd="sng">
                <a:solidFill>
                  <a:srgbClr val="FF000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grpSp>
        <p:nvGrpSpPr>
          <p:cNvPr id="281" name="Google Shape;281;p26"/>
          <p:cNvGrpSpPr/>
          <p:nvPr/>
        </p:nvGrpSpPr>
        <p:grpSpPr>
          <a:xfrm>
            <a:off x="6693932" y="1831936"/>
            <a:ext cx="1127700" cy="1166665"/>
            <a:chOff x="8996973" y="2955457"/>
            <a:chExt cx="1503600" cy="1555553"/>
          </a:xfrm>
        </p:grpSpPr>
        <p:sp>
          <p:nvSpPr>
            <p:cNvPr id="282" name="Google Shape;282;p26"/>
            <p:cNvSpPr txBox="1"/>
            <p:nvPr/>
          </p:nvSpPr>
          <p:spPr>
            <a:xfrm>
              <a:off x="8996973" y="3844110"/>
              <a:ext cx="1503600" cy="66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400"/>
                <a:buFont typeface="Calibri"/>
                <a:buNone/>
              </a:pPr>
              <a:r>
                <a:rPr lang="zh-CN" sz="1400" b="1" i="0" u="none" strike="noStrike" cap="none">
                  <a:solidFill>
                    <a:schemeClr val="dk1"/>
                  </a:solidFill>
                  <a:highlight>
                    <a:schemeClr val="lt1"/>
                  </a:highlight>
                  <a:latin typeface="Calibri"/>
                  <a:ea typeface="Calibri"/>
                  <a:cs typeface="Calibri"/>
                  <a:sym typeface="Calibri"/>
                </a:rPr>
                <a:t>NO (negative)</a:t>
              </a:r>
              <a:endParaRPr sz="11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3" name="Google Shape;283;p26"/>
            <p:cNvGrpSpPr/>
            <p:nvPr/>
          </p:nvGrpSpPr>
          <p:grpSpPr>
            <a:xfrm>
              <a:off x="9425720" y="2955457"/>
              <a:ext cx="449529" cy="676326"/>
              <a:chOff x="8656477" y="4376278"/>
              <a:chExt cx="449529" cy="676326"/>
            </a:xfrm>
          </p:grpSpPr>
          <p:sp>
            <p:nvSpPr>
              <p:cNvPr id="284" name="Google Shape;284;p26"/>
              <p:cNvSpPr/>
              <p:nvPr/>
            </p:nvSpPr>
            <p:spPr>
              <a:xfrm>
                <a:off x="8656477" y="4623676"/>
                <a:ext cx="136500" cy="108300"/>
              </a:xfrm>
              <a:prstGeom prst="ellipse">
                <a:avLst/>
              </a:prstGeom>
              <a:solidFill>
                <a:srgbClr val="FFD966"/>
              </a:solidFill>
              <a:ln w="12700" cap="flat" cmpd="sng">
                <a:solidFill>
                  <a:srgbClr val="54813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Calibri"/>
                  <a:buNone/>
                </a:pPr>
                <a:endParaRPr sz="1400" b="0" i="0" u="none" strike="noStrike" cap="none" dirty="0">
                  <a:solidFill>
                    <a:srgbClr val="FFFFFF"/>
                  </a:solidFill>
                  <a:highlight>
                    <a:schemeClr val="dk2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26"/>
              <p:cNvSpPr/>
              <p:nvPr/>
            </p:nvSpPr>
            <p:spPr>
              <a:xfrm>
                <a:off x="8753008" y="4376278"/>
                <a:ext cx="136500" cy="108300"/>
              </a:xfrm>
              <a:prstGeom prst="ellipse">
                <a:avLst/>
              </a:prstGeom>
              <a:solidFill>
                <a:srgbClr val="FFD966"/>
              </a:solidFill>
              <a:ln w="12700" cap="flat" cmpd="sng">
                <a:solidFill>
                  <a:srgbClr val="54813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highlight>
                    <a:schemeClr val="dk2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26"/>
              <p:cNvSpPr/>
              <p:nvPr/>
            </p:nvSpPr>
            <p:spPr>
              <a:xfrm>
                <a:off x="8969506" y="4712143"/>
                <a:ext cx="136500" cy="108300"/>
              </a:xfrm>
              <a:prstGeom prst="ellipse">
                <a:avLst/>
              </a:prstGeom>
              <a:solidFill>
                <a:srgbClr val="FFD966"/>
              </a:solidFill>
              <a:ln w="12700" cap="flat" cmpd="sng">
                <a:solidFill>
                  <a:srgbClr val="54813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highlight>
                    <a:schemeClr val="dk2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26"/>
              <p:cNvSpPr/>
              <p:nvPr/>
            </p:nvSpPr>
            <p:spPr>
              <a:xfrm>
                <a:off x="8968771" y="4944304"/>
                <a:ext cx="136500" cy="108300"/>
              </a:xfrm>
              <a:prstGeom prst="ellipse">
                <a:avLst/>
              </a:prstGeom>
              <a:solidFill>
                <a:srgbClr val="FFD966"/>
              </a:solidFill>
              <a:ln w="12700" cap="flat" cmpd="sng">
                <a:solidFill>
                  <a:srgbClr val="548135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1400"/>
                  <a:buFont typeface="Calibri"/>
                  <a:buNone/>
                </a:pPr>
                <a:endParaRPr sz="1400" b="0" i="0" u="none" strike="noStrike" cap="none">
                  <a:solidFill>
                    <a:srgbClr val="FFFFFF"/>
                  </a:solidFill>
                  <a:highlight>
                    <a:schemeClr val="dk2"/>
                  </a:highlight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88" name="Google Shape;288;p26"/>
          <p:cNvSpPr txBox="1"/>
          <p:nvPr/>
        </p:nvSpPr>
        <p:spPr>
          <a:xfrm>
            <a:off x="688790" y="3001152"/>
            <a:ext cx="24240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Calibri"/>
              <a:buNone/>
            </a:pPr>
            <a:r>
              <a:rPr lang="zh-CN" sz="15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zh-CN" sz="1500" b="1" i="1" u="none" strike="noStrike" cap="none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group test</a:t>
            </a:r>
            <a:r>
              <a:rPr lang="zh-CN" sz="1500" b="1" i="0" u="none" strike="noStrike" cap="none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CN" sz="15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 a </a:t>
            </a:r>
            <a:r>
              <a:rPr lang="zh-CN" sz="1500" b="1" i="1" u="none" strike="noStrike" cap="none" dirty="0">
                <a:solidFill>
                  <a:srgbClr val="FFC000"/>
                </a:solidFill>
                <a:latin typeface="Calibri"/>
                <a:ea typeface="Calibri"/>
                <a:cs typeface="Calibri"/>
                <a:sym typeface="Calibri"/>
              </a:rPr>
              <a:t>subset of elements</a:t>
            </a:r>
            <a:r>
              <a:rPr lang="zh-CN" sz="1500" b="1" i="0" u="none" strike="no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zh-CN" sz="15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 the pile.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26"/>
          <p:cNvSpPr/>
          <p:nvPr/>
        </p:nvSpPr>
        <p:spPr>
          <a:xfrm>
            <a:off x="1272107" y="4177065"/>
            <a:ext cx="5985600" cy="531000"/>
          </a:xfrm>
          <a:prstGeom prst="roundRect">
            <a:avLst>
              <a:gd name="adj" fmla="val 16667"/>
            </a:avLst>
          </a:prstGeom>
          <a:solidFill>
            <a:schemeClr val="accent4"/>
          </a:solidFill>
          <a:ln w="12700" cap="flat" cmpd="sng">
            <a:solidFill>
              <a:srgbClr val="45454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Calibri"/>
              <a:buNone/>
            </a:pPr>
            <a:r>
              <a:rPr lang="zh-CN" sz="15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Target: identify the set of defective items using minimum number of group tests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26"/>
          <p:cNvSpPr/>
          <p:nvPr/>
        </p:nvSpPr>
        <p:spPr>
          <a:xfrm rot="-5400000" flipH="1">
            <a:off x="1595466" y="954121"/>
            <a:ext cx="1191300" cy="21978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26"/>
          <p:cNvSpPr/>
          <p:nvPr/>
        </p:nvSpPr>
        <p:spPr>
          <a:xfrm rot="-2619991" flipH="1">
            <a:off x="6976250" y="1647093"/>
            <a:ext cx="446659" cy="866162"/>
          </a:xfrm>
          <a:prstGeom prst="ellipse">
            <a:avLst/>
          </a:prstGeom>
          <a:noFill/>
          <a:ln w="12700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alibri"/>
              <a:buNone/>
            </a:pPr>
            <a:endParaRPr sz="1400" b="0" i="0" u="none" strike="noStrike" cap="none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F77080-FC2F-E2F2-B93A-8F8ACEC05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C878567-61A7-4447-F64C-E2FC603D01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Story 1: poisoned bottle adaptive</a:t>
            </a:r>
          </a:p>
          <a:p>
            <a:r>
              <a:rPr lang="en-US" altLang="zh-CN" dirty="0"/>
              <a:t>Story 2: poisoned bottle non-adaptive</a:t>
            </a:r>
          </a:p>
          <a:p>
            <a:r>
              <a:rPr lang="en-US" altLang="zh-CN" dirty="0"/>
              <a:t>Add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slide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adaptive/non-adaptive</a:t>
            </a:r>
          </a:p>
          <a:p>
            <a:r>
              <a:rPr lang="en-US" altLang="zh-CN" dirty="0"/>
              <a:t>Add a slide with the question: what if d&gt;1</a:t>
            </a:r>
          </a:p>
          <a:p>
            <a:r>
              <a:rPr lang="en-US" altLang="zh-CN" dirty="0"/>
              <a:t>Introduce the disjunct matrix</a:t>
            </a:r>
          </a:p>
          <a:p>
            <a:r>
              <a:rPr lang="en-US" altLang="zh-CN" dirty="0"/>
              <a:t>The decoding alg.</a:t>
            </a:r>
          </a:p>
          <a:p>
            <a:r>
              <a:rPr lang="en-US" altLang="zh-CN" dirty="0"/>
              <a:t>Slide on random vs. det</a:t>
            </a:r>
          </a:p>
          <a:p>
            <a:r>
              <a:rPr lang="en-US" altLang="zh-CN" dirty="0"/>
              <a:t>Give the 4 randomized models</a:t>
            </a:r>
          </a:p>
        </p:txBody>
      </p:sp>
    </p:spTree>
    <p:extLst>
      <p:ext uri="{BB962C8B-B14F-4D97-AF65-F5344CB8AC3E}">
        <p14:creationId xmlns:p14="http://schemas.microsoft.com/office/powerpoint/2010/main" val="1931140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3559"/>
              <a:t>What is Group Testing Problem?</a:t>
            </a:r>
            <a:endParaRPr sz="2120"/>
          </a:p>
        </p:txBody>
      </p:sp>
      <p:sp>
        <p:nvSpPr>
          <p:cNvPr id="343" name="Google Shape;343;p2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•Def: Given a set S of n items, among which d are defective, the objective is to identify the defective items by performing the minimum number of tests.</a:t>
            </a: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•Using GT(like designing some adaptive or non-adaptive algorithms) to solving such problems</a:t>
            </a: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500"/>
              <a:t>Adaptive algorithm</a:t>
            </a:r>
            <a:endParaRPr sz="1900"/>
          </a:p>
        </p:txBody>
      </p:sp>
      <p:sp>
        <p:nvSpPr>
          <p:cNvPr id="349" name="Google Shape;349;p3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</a:t>
            </a:r>
            <a:r>
              <a:rPr lang="zh-C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new test is chosen according to the results of previous tests.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</a:t>
            </a:r>
            <a:r>
              <a:rPr lang="zh-C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This algorithm proceeds according a “binary tree like” shape. Where each node signifies a test and the leaves signify the possible outputs.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600"/>
              <a:t>Non-Adaptive Algorithms</a:t>
            </a:r>
            <a:endParaRPr sz="2000"/>
          </a:p>
        </p:txBody>
      </p:sp>
      <p:sp>
        <p:nvSpPr>
          <p:cNvPr id="355" name="Google Shape;355;p3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</a:t>
            </a:r>
            <a:r>
              <a:rPr lang="zh-C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Tests are chosen in advance and performed in ONE single parallel step.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</a:t>
            </a:r>
            <a:r>
              <a:rPr lang="zh-C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Upon getting the result vector, the algorithm decodes the outcome and decides on its output. The decoding process requires NO further testing.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3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3359"/>
              <a:t>Example problem: The poisoned bottle.</a:t>
            </a:r>
            <a:endParaRPr sz="3160"/>
          </a:p>
        </p:txBody>
      </p:sp>
      <p:sp>
        <p:nvSpPr>
          <p:cNvPr id="361" name="Google Shape;361;p3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fontScale="77500" lnSpcReduction="20000"/>
          </a:bodyPr>
          <a:lstStyle/>
          <a:p>
            <a:pPr marL="0" lvl="0" indent="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zh-CN" sz="2750">
                <a:solidFill>
                  <a:schemeClr val="dk1"/>
                </a:solidFill>
              </a:rPr>
              <a:t>•</a:t>
            </a:r>
            <a:r>
              <a:rPr lang="zh-CN" sz="2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king and the wine riddle:</a:t>
            </a:r>
            <a:endParaRPr sz="2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zh-CN" sz="2750">
                <a:solidFill>
                  <a:schemeClr val="dk1"/>
                </a:solidFill>
              </a:rPr>
              <a:t>•</a:t>
            </a:r>
            <a:r>
              <a:rPr lang="zh-CN" sz="2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King of a small country invites </a:t>
            </a:r>
            <a:r>
              <a:rPr lang="zh-CN" sz="2750">
                <a:solidFill>
                  <a:srgbClr val="0433FF"/>
                </a:solidFill>
              </a:rPr>
              <a:t>1000</a:t>
            </a:r>
            <a:r>
              <a:rPr lang="zh-CN" sz="2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senators to his annual party.</a:t>
            </a:r>
            <a:endParaRPr sz="2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zh-CN" sz="2750">
                <a:solidFill>
                  <a:schemeClr val="dk1"/>
                </a:solidFill>
              </a:rPr>
              <a:t>•</a:t>
            </a:r>
            <a:r>
              <a:rPr lang="zh-CN" sz="2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Each senator brings the King a bottle of wine.</a:t>
            </a:r>
            <a:endParaRPr sz="2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zh-CN" sz="2750">
                <a:solidFill>
                  <a:schemeClr val="dk1"/>
                </a:solidFill>
              </a:rPr>
              <a:t>•</a:t>
            </a:r>
            <a:r>
              <a:rPr lang="zh-CN" sz="2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queen discovers that one of the senators is trying to assassinate the King by giving him a bottle of poisoned wine</a:t>
            </a:r>
            <a:endParaRPr sz="2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zh-CN" sz="2750">
                <a:solidFill>
                  <a:schemeClr val="dk1"/>
                </a:solidFill>
              </a:rPr>
              <a:t>•</a:t>
            </a:r>
            <a:r>
              <a:rPr lang="zh-CN" sz="2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Unfortunately, they do not know which bottle of wine is poisoned, and the poison is completely indiscernible.</a:t>
            </a:r>
            <a:endParaRPr sz="2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zh-CN" sz="2750">
                <a:solidFill>
                  <a:schemeClr val="dk1"/>
                </a:solidFill>
              </a:rPr>
              <a:t>•</a:t>
            </a:r>
            <a:r>
              <a:rPr lang="zh-CN" sz="2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King has </a:t>
            </a:r>
            <a:r>
              <a:rPr lang="zh-CN" sz="2750">
                <a:solidFill>
                  <a:srgbClr val="0433FF"/>
                </a:solidFill>
              </a:rPr>
              <a:t>10</a:t>
            </a:r>
            <a:r>
              <a:rPr lang="zh-CN" sz="275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prisoners he plans to execute. He decides to use them as taste testers to determine which bottle of wine contains the poison.</a:t>
            </a:r>
            <a:endParaRPr sz="275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3359"/>
              <a:t>Adaptive algorithm for poisoned bottles.</a:t>
            </a:r>
            <a:endParaRPr sz="1920"/>
          </a:p>
        </p:txBody>
      </p:sp>
      <p:sp>
        <p:nvSpPr>
          <p:cNvPr id="367" name="Google Shape;367;p3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</a:t>
            </a:r>
            <a:r>
              <a:rPr lang="zh-C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 a single group test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</a:t>
            </a:r>
            <a:r>
              <a:rPr lang="zh-C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 the group test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</a:t>
            </a:r>
            <a:r>
              <a:rPr lang="zh-C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Upon getting the result, decided on your next test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Motivation: The Firearm Detection Problem in CCTV</a:t>
            </a:r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>
                <a:solidFill>
                  <a:schemeClr val="dk1"/>
                </a:solidFill>
              </a:rPr>
              <a:t>Challenge: Efficiently detecting abnormal behavior within vast surveillance footage.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>
                <a:solidFill>
                  <a:schemeClr val="dk1"/>
                </a:solidFill>
              </a:rPr>
              <a:t>Target: Detect and locate this in hours of footage.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975" y="2171264"/>
            <a:ext cx="9144003" cy="2397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74" name="Google Shape;37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297"/>
            <a:ext cx="9144001" cy="51249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3060"/>
              <a:t>Non-Adaptive algorithm for poisoned bottles.</a:t>
            </a:r>
            <a:endParaRPr sz="1620"/>
          </a:p>
        </p:txBody>
      </p:sp>
      <p:sp>
        <p:nvSpPr>
          <p:cNvPr id="380" name="Google Shape;380;p3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</a:t>
            </a:r>
            <a:r>
              <a:rPr lang="zh-C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Define all group tests in advance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</a:t>
            </a:r>
            <a:r>
              <a:rPr lang="zh-C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 all the group tests in parallel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2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2800">
                <a:solidFill>
                  <a:schemeClr val="dk1"/>
                </a:solidFill>
              </a:rPr>
              <a:t>•</a:t>
            </a:r>
            <a:r>
              <a:rPr lang="zh-C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Upon getting the results, decode the result </a:t>
            </a:r>
            <a:r>
              <a:rPr lang="zh-CN" sz="2800">
                <a:solidFill>
                  <a:schemeClr val="dk1"/>
                </a:solidFill>
                <a:highlight>
                  <a:schemeClr val="accent6"/>
                </a:highlight>
                <a:latin typeface="Calibri"/>
                <a:ea typeface="Calibri"/>
                <a:cs typeface="Calibri"/>
                <a:sym typeface="Calibri"/>
              </a:rPr>
              <a:t>without</a:t>
            </a:r>
            <a:r>
              <a:rPr lang="zh-CN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any further testing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87" name="Google Shape;38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37" y="0"/>
            <a:ext cx="908612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394" name="Google Shape;39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2740"/>
            <a:ext cx="9144000" cy="51180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3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07" name="Google Shape;40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970"/>
            <a:ext cx="9144000" cy="5115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4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14" name="Google Shape;41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412" y="0"/>
            <a:ext cx="911917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4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21" name="Google Shape;42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" y="0"/>
            <a:ext cx="9142864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zh-CN" sz="2960"/>
              <a:t>Group testing 2 – non-adaptive algorithms</a:t>
            </a:r>
            <a:endParaRPr sz="1520"/>
          </a:p>
        </p:txBody>
      </p:sp>
      <p:sp>
        <p:nvSpPr>
          <p:cNvPr id="427" name="Google Shape;427;p4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fontScale="32500" lnSpcReduction="20000"/>
          </a:bodyPr>
          <a:lstStyle/>
          <a:p>
            <a:pPr marL="0" lvl="0" indent="0" algn="l" rtl="0">
              <a:lnSpc>
                <a:spcPct val="81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ct val="40740"/>
              <a:buFont typeface="Arial"/>
              <a:buNone/>
            </a:pPr>
            <a:r>
              <a:rPr lang="zh-CN" sz="2700">
                <a:solidFill>
                  <a:schemeClr val="dk1"/>
                </a:solidFill>
              </a:rPr>
              <a:t>•</a:t>
            </a:r>
            <a:r>
              <a:rPr lang="zh-CN" sz="6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are trying to optimize the number of tests we do</a:t>
            </a:r>
            <a:endParaRPr sz="6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l" rtl="0">
              <a:lnSpc>
                <a:spcPct val="8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zh-CN" sz="6800">
                <a:solidFill>
                  <a:schemeClr val="dk1"/>
                </a:solidFill>
              </a:rPr>
              <a:t>           •</a:t>
            </a:r>
            <a:r>
              <a:rPr lang="zh-CN" sz="6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Tests = Cocktails in the poisoned bottle problem</a:t>
            </a:r>
            <a:endParaRPr sz="6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l" rtl="0">
              <a:lnSpc>
                <a:spcPct val="8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6800">
              <a:solidFill>
                <a:schemeClr val="dk1"/>
              </a:solidFill>
            </a:endParaRPr>
          </a:p>
          <a:p>
            <a:pPr marL="12700" lvl="0" indent="0" algn="l" rtl="0">
              <a:lnSpc>
                <a:spcPct val="8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zh-CN" sz="6800">
                <a:solidFill>
                  <a:schemeClr val="dk1"/>
                </a:solidFill>
              </a:rPr>
              <a:t>           •</a:t>
            </a:r>
            <a:r>
              <a:rPr lang="zh-CN" sz="6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Test = running an image via the CNN in the context of image classification.</a:t>
            </a:r>
            <a:endParaRPr sz="6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l" rtl="0">
              <a:lnSpc>
                <a:spcPct val="8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68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81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zh-CN" sz="6800">
                <a:solidFill>
                  <a:schemeClr val="dk1"/>
                </a:solidFill>
              </a:rPr>
              <a:t>•</a:t>
            </a:r>
            <a:r>
              <a:rPr lang="zh-CN" sz="6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we are interested in randomized non-adaptive algorithms</a:t>
            </a:r>
            <a:endParaRPr sz="6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l" rtl="0">
              <a:lnSpc>
                <a:spcPct val="8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zh-CN" sz="6800">
                <a:solidFill>
                  <a:schemeClr val="dk1"/>
                </a:solidFill>
              </a:rPr>
              <a:t>           •</a:t>
            </a:r>
            <a:r>
              <a:rPr lang="zh-CN" sz="6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Non-adaptive: tests take time and it will be better to do them in parallel</a:t>
            </a:r>
            <a:endParaRPr sz="6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12700" lvl="0" indent="0" algn="l" rtl="0">
              <a:lnSpc>
                <a:spcPct val="8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6800">
              <a:solidFill>
                <a:schemeClr val="dk1"/>
              </a:solidFill>
            </a:endParaRPr>
          </a:p>
          <a:p>
            <a:pPr marL="12700" lvl="0" indent="0" algn="l" rtl="0">
              <a:lnSpc>
                <a:spcPct val="81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r>
              <a:rPr lang="zh-CN" sz="6800">
                <a:solidFill>
                  <a:schemeClr val="dk1"/>
                </a:solidFill>
              </a:rPr>
              <a:t>           •</a:t>
            </a:r>
            <a:r>
              <a:rPr lang="zh-CN" sz="6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Randomized: the bounds on the number of tests for deterministic vs. randomized</a:t>
            </a:r>
            <a:endParaRPr sz="6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1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275"/>
              <a:buFont typeface="Arial"/>
              <a:buNone/>
            </a:pPr>
            <a:endParaRPr sz="6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 sz="68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lumMod val="50000"/>
          </a:schemeClr>
        </a:solidFill>
        <a:effectLst/>
      </p:bgPr>
    </p:bg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4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34" name="Google Shape;43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815" y="54429"/>
            <a:ext cx="90692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81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990"/>
              <a:buFont typeface="Arial"/>
              <a:buNone/>
            </a:pPr>
            <a:r>
              <a:rPr lang="zh-CN" sz="2520">
                <a:latin typeface="Calibri"/>
                <a:ea typeface="Calibri"/>
                <a:cs typeface="Calibri"/>
                <a:sym typeface="Calibri"/>
              </a:rPr>
              <a:t>test matrix (an example for matrix from poisoned bottle problem)</a:t>
            </a:r>
            <a:endParaRPr sz="1920"/>
          </a:p>
        </p:txBody>
      </p:sp>
      <p:sp>
        <p:nvSpPr>
          <p:cNvPr id="440" name="Google Shape;440;p4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61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018"/>
              <a:buFont typeface="Arial"/>
              <a:buNone/>
            </a:pPr>
            <a:endParaRPr sz="100"/>
          </a:p>
        </p:txBody>
      </p:sp>
      <p:pic>
        <p:nvPicPr>
          <p:cNvPr id="441" name="Google Shape;44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0" y="1369225"/>
            <a:ext cx="7886700" cy="366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CNN: A High-level Overview</a:t>
            </a: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0" name="Google Shape;80;p17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416400"/>
              </a:xfrm>
              <a:prstGeom prst="rect">
                <a:avLst/>
              </a:prstGeom>
            </p:spPr>
            <p:txBody>
              <a:bodyPr spcFirstLastPara="1" wrap="square" lIns="91425" tIns="91425" rIns="91425" bIns="91425" anchor="t" anchorCtr="0">
                <a:normAutofit/>
              </a:bodyPr>
              <a:lstStyle/>
              <a:p>
                <a:pPr marL="457200" lvl="0" indent="-342900" algn="l" rtl="0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Char char="●"/>
                </a:pPr>
                <a:r>
                  <a:rPr lang="en-US" altLang="zh-CN" dirty="0">
                    <a:solidFill>
                      <a:schemeClr val="dk1"/>
                    </a:solidFill>
                  </a:rPr>
                  <a:t>Suppose that we have the following machine (CNN) </a:t>
                </a:r>
                <a:endParaRPr lang="en-US" dirty="0">
                  <a:solidFill>
                    <a:schemeClr val="dk1"/>
                  </a:solidFill>
                </a:endParaRPr>
              </a:p>
              <a:p>
                <a:pPr lvl="0">
                  <a:buClr>
                    <a:schemeClr val="dk1"/>
                  </a:buClr>
                </a:pPr>
                <a:r>
                  <a:rPr lang="en-US" altLang="zh-CN" dirty="0">
                    <a:solidFill>
                      <a:schemeClr val="dk1"/>
                    </a:solidFill>
                  </a:rPr>
                  <a:t>Image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altLang="zh-CN" dirty="0">
                    <a:solidFill>
                      <a:schemeClr val="dk1"/>
                    </a:solidFill>
                  </a:rPr>
                  <a:t> CNN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dk1"/>
                        </a:solidFill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en-US" altLang="zh-CN" dirty="0">
                    <a:solidFill>
                      <a:schemeClr val="dk1"/>
                    </a:solidFill>
                  </a:rPr>
                  <a:t>Classification Result</a:t>
                </a:r>
                <a:endParaRPr dirty="0">
                  <a:solidFill>
                    <a:schemeClr val="dk1"/>
                  </a:solidFill>
                </a:endParaRPr>
              </a:p>
            </p:txBody>
          </p:sp>
        </mc:Choice>
        <mc:Fallback xmlns="">
          <p:sp>
            <p:nvSpPr>
              <p:cNvPr id="80" name="Google Shape;80;p17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311700" y="1152475"/>
                <a:ext cx="8520600" cy="3416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1" name="Google Shape;8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452" y="1880250"/>
            <a:ext cx="8037871" cy="29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5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45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48" name="Google Shape;44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" y="0"/>
            <a:ext cx="914156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>
            <a:spLocks noGrp="1"/>
          </p:cNvSpPr>
          <p:nvPr>
            <p:ph type="title"/>
          </p:nvPr>
        </p:nvSpPr>
        <p:spPr>
          <a:xfrm>
            <a:off x="475112" y="20727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 altLang="zh-CN" dirty="0"/>
              <a:t>Recall the Function of Neural Network (NN)</a:t>
            </a:r>
            <a:endParaRPr dirty="0"/>
          </a:p>
        </p:txBody>
      </p:sp>
      <p:cxnSp>
        <p:nvCxnSpPr>
          <p:cNvPr id="209" name="Google Shape;209;p24"/>
          <p:cNvCxnSpPr/>
          <p:nvPr/>
        </p:nvCxnSpPr>
        <p:spPr>
          <a:xfrm>
            <a:off x="5703828" y="3051290"/>
            <a:ext cx="531900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10" name="Google Shape;210;p24"/>
          <p:cNvSpPr/>
          <p:nvPr/>
        </p:nvSpPr>
        <p:spPr>
          <a:xfrm>
            <a:off x="3448481" y="2446902"/>
            <a:ext cx="2174700" cy="1208700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2F491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CNN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Convolutional Neural Network 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1" name="Google Shape;211;p24"/>
          <p:cNvCxnSpPr/>
          <p:nvPr/>
        </p:nvCxnSpPr>
        <p:spPr>
          <a:xfrm>
            <a:off x="2687521" y="3075889"/>
            <a:ext cx="531900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212" name="Google Shape;212;p24"/>
          <p:cNvGrpSpPr/>
          <p:nvPr/>
        </p:nvGrpSpPr>
        <p:grpSpPr>
          <a:xfrm>
            <a:off x="775790" y="2446902"/>
            <a:ext cx="1648350" cy="1300275"/>
            <a:chOff x="1034386" y="4655913"/>
            <a:chExt cx="2197800" cy="1733700"/>
          </a:xfrm>
        </p:grpSpPr>
        <p:sp>
          <p:nvSpPr>
            <p:cNvPr id="213" name="Google Shape;213;p24"/>
            <p:cNvSpPr/>
            <p:nvPr/>
          </p:nvSpPr>
          <p:spPr>
            <a:xfrm>
              <a:off x="1034386" y="46559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1186786" y="48083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1339186" y="49607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1491586" y="51131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1643986" y="52655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1796386" y="54179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9" name="Google Shape;219;p24"/>
          <p:cNvSpPr/>
          <p:nvPr/>
        </p:nvSpPr>
        <p:spPr>
          <a:xfrm>
            <a:off x="6320163" y="2612271"/>
            <a:ext cx="2518500" cy="810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12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Yes: </a:t>
            </a: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least one frame includes firearm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No: </a:t>
            </a: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Firearm clean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501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6"/>
          <p:cNvSpPr txBox="1">
            <a:spLocks noGrp="1"/>
          </p:cNvSpPr>
          <p:nvPr>
            <p:ph type="title"/>
          </p:nvPr>
        </p:nvSpPr>
        <p:spPr>
          <a:xfrm>
            <a:off x="109728" y="96190"/>
            <a:ext cx="8140846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/>
              <a:t>The </a:t>
            </a:r>
            <a:r>
              <a:rPr lang="en-US" altLang="zh-CN" dirty="0"/>
              <a:t>S</a:t>
            </a:r>
            <a:r>
              <a:rPr lang="zh-CN" dirty="0"/>
              <a:t>tructure of </a:t>
            </a:r>
            <a:r>
              <a:rPr lang="en-US" altLang="zh-CN" dirty="0"/>
              <a:t>Convolution </a:t>
            </a:r>
            <a:r>
              <a:rPr lang="zh-CN" dirty="0"/>
              <a:t>Neural Network</a:t>
            </a:r>
            <a:r>
              <a:rPr lang="en-US" altLang="zh-CN" dirty="0"/>
              <a:t>(CNN)</a:t>
            </a:r>
            <a:endParaRPr dirty="0"/>
          </a:p>
        </p:txBody>
      </p:sp>
      <p:pic>
        <p:nvPicPr>
          <p:cNvPr id="455" name="Google Shape;45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11" y="1038138"/>
            <a:ext cx="7736624" cy="391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7DEE47-C631-5943-16C2-6FFE04CCA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202124"/>
                </a:solidFill>
                <a:latin typeface="Abadi" panose="020F0502020204030204" pitchFamily="34" charset="0"/>
              </a:rPr>
              <a:t>A</a:t>
            </a:r>
            <a:r>
              <a:rPr lang="en-US" altLang="zh-CN" b="0" i="0" dirty="0">
                <a:solidFill>
                  <a:srgbClr val="202124"/>
                </a:solidFill>
                <a:effectLst/>
                <a:latin typeface="Abadi" panose="020F0502020204030204" pitchFamily="34" charset="0"/>
              </a:rPr>
              <a:t>ctivation Function: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EE0406A-691F-2F62-2B40-08600FC7C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751321" y="2152396"/>
            <a:ext cx="7906046" cy="1991720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 descr="Activation Functions in Neural Networks [12 Types &amp; Use Cases]">
            <a:extLst>
              <a:ext uri="{FF2B5EF4-FFF2-40B4-BE49-F238E27FC236}">
                <a16:creationId xmlns:a16="http://schemas.microsoft.com/office/drawing/2014/main" id="{33DE0FDD-7B05-0A4E-711E-2A9433803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974" y="999384"/>
            <a:ext cx="4833829" cy="311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657E1E0-FCCE-845D-4261-607CC156CD0F}"/>
              </a:ext>
            </a:extLst>
          </p:cNvPr>
          <p:cNvSpPr txBox="1"/>
          <p:nvPr/>
        </p:nvSpPr>
        <p:spPr>
          <a:xfrm>
            <a:off x="168166" y="1268044"/>
            <a:ext cx="2806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ReLU</a:t>
            </a:r>
            <a:r>
              <a:rPr lang="en-US" altLang="zh-CN" dirty="0"/>
              <a:t> and its family members are popular stars in NN 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D86F7FA-ACAE-214C-4A45-78554D68403F}"/>
              </a:ext>
            </a:extLst>
          </p:cNvPr>
          <p:cNvSpPr txBox="1"/>
          <p:nvPr/>
        </p:nvSpPr>
        <p:spPr>
          <a:xfrm>
            <a:off x="278523" y="2480441"/>
            <a:ext cx="2695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Sigmoid is widely used for distribution of probabilities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75850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/>
              <a:t>Convolution:</a:t>
            </a:r>
            <a:endParaRPr dirty="0"/>
          </a:p>
        </p:txBody>
      </p:sp>
      <p:sp>
        <p:nvSpPr>
          <p:cNvPr id="461" name="Google Shape;461;p4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63" name="Google Shape;46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936" y="1560982"/>
            <a:ext cx="6335135" cy="287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Example:</a:t>
            </a:r>
            <a:endParaRPr/>
          </a:p>
        </p:txBody>
      </p:sp>
      <p:sp>
        <p:nvSpPr>
          <p:cNvPr id="469" name="Google Shape;469;p4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70" name="Google Shape;47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175" y="1127425"/>
            <a:ext cx="7560248" cy="3455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Pooling:</a:t>
            </a:r>
            <a:endParaRPr/>
          </a:p>
        </p:txBody>
      </p:sp>
      <p:sp>
        <p:nvSpPr>
          <p:cNvPr id="476" name="Google Shape;476;p4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77" name="Google Shape;47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400" y="1369225"/>
            <a:ext cx="7412726" cy="27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Flatening:</a:t>
            </a:r>
            <a:endParaRPr/>
          </a:p>
        </p:txBody>
      </p:sp>
      <p:sp>
        <p:nvSpPr>
          <p:cNvPr id="483" name="Google Shape;483;p5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84" name="Google Shape;48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125" y="1268050"/>
            <a:ext cx="7051749" cy="382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Fully connected NN:</a:t>
            </a:r>
            <a:endParaRPr/>
          </a:p>
        </p:txBody>
      </p:sp>
      <p:sp>
        <p:nvSpPr>
          <p:cNvPr id="490" name="Google Shape;490;p5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91" name="Google Shape;49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084" y="1187019"/>
            <a:ext cx="7588913" cy="36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3663EE-C033-B5FB-59F5-9FF68B4B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Baseline : Individual Test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0C7E90-3B1F-F809-6E74-5D30AC9F30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B61F66-254D-E9D6-809B-B8D3F44D4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62" y="1502391"/>
            <a:ext cx="6060782" cy="120656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543D215-D58A-5ABE-B9F5-3B26F5FEE91C}"/>
              </a:ext>
            </a:extLst>
          </p:cNvPr>
          <p:cNvSpPr txBox="1"/>
          <p:nvPr/>
        </p:nvSpPr>
        <p:spPr>
          <a:xfrm>
            <a:off x="1719073" y="2842125"/>
            <a:ext cx="5376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 each image individually and run a forward pass of CNN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7393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>
            <a:spLocks noGrp="1"/>
          </p:cNvSpPr>
          <p:nvPr>
            <p:ph type="title"/>
          </p:nvPr>
        </p:nvSpPr>
        <p:spPr>
          <a:xfrm>
            <a:off x="207508" y="0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CN"/>
              <a:t>Motivation</a:t>
            </a:r>
            <a:endParaRPr/>
          </a:p>
        </p:txBody>
      </p:sp>
      <p:grpSp>
        <p:nvGrpSpPr>
          <p:cNvPr id="87" name="Google Shape;87;p18"/>
          <p:cNvGrpSpPr/>
          <p:nvPr/>
        </p:nvGrpSpPr>
        <p:grpSpPr>
          <a:xfrm>
            <a:off x="4346118" y="994147"/>
            <a:ext cx="4322822" cy="946261"/>
            <a:chOff x="1591154" y="1403302"/>
            <a:chExt cx="8779087" cy="1809641"/>
          </a:xfrm>
        </p:grpSpPr>
        <p:sp>
          <p:nvSpPr>
            <p:cNvPr id="88" name="Google Shape;88;p18"/>
            <p:cNvSpPr txBox="1"/>
            <p:nvPr/>
          </p:nvSpPr>
          <p:spPr>
            <a:xfrm>
              <a:off x="8761941" y="1844343"/>
              <a:ext cx="1608300" cy="136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 dirty="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Firearm? (YES/NO)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18"/>
            <p:cNvSpPr/>
            <p:nvPr/>
          </p:nvSpPr>
          <p:spPr>
            <a:xfrm>
              <a:off x="4388643" y="1403302"/>
              <a:ext cx="3432600" cy="1585200"/>
            </a:xfrm>
            <a:prstGeom prst="rect">
              <a:avLst/>
            </a:prstGeom>
            <a:solidFill>
              <a:srgbClr val="3F3F3F"/>
            </a:solidFill>
            <a:ln w="12700" cap="flat" cmpd="sng">
              <a:solidFill>
                <a:srgbClr val="2F491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CNN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Convolutional Neural Network 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0" name="Google Shape;90;p18"/>
            <p:cNvCxnSpPr/>
            <p:nvPr/>
          </p:nvCxnSpPr>
          <p:spPr>
            <a:xfrm>
              <a:off x="3420070" y="2195916"/>
              <a:ext cx="839700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91" name="Google Shape;91;p18"/>
            <p:cNvSpPr/>
            <p:nvPr/>
          </p:nvSpPr>
          <p:spPr>
            <a:xfrm>
              <a:off x="1591154" y="1719283"/>
              <a:ext cx="1700100" cy="9555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92" name="Google Shape;92;p18"/>
            <p:cNvCxnSpPr/>
            <p:nvPr/>
          </p:nvCxnSpPr>
          <p:spPr>
            <a:xfrm>
              <a:off x="7878601" y="2148216"/>
              <a:ext cx="839700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93" name="Google Shape;93;p18"/>
          <p:cNvSpPr txBox="1"/>
          <p:nvPr/>
        </p:nvSpPr>
        <p:spPr>
          <a:xfrm>
            <a:off x="674336" y="944328"/>
            <a:ext cx="3131400" cy="15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Can we exploit this machine to look for firearm in CCTV (videos)?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8"/>
          <p:cNvSpPr/>
          <p:nvPr/>
        </p:nvSpPr>
        <p:spPr>
          <a:xfrm>
            <a:off x="1428073" y="3409093"/>
            <a:ext cx="1531200" cy="928500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CCTV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5" name="Google Shape;95;p18"/>
          <p:cNvCxnSpPr/>
          <p:nvPr/>
        </p:nvCxnSpPr>
        <p:spPr>
          <a:xfrm>
            <a:off x="3310178" y="3987640"/>
            <a:ext cx="756300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96" name="Google Shape;96;p18"/>
          <p:cNvSpPr/>
          <p:nvPr/>
        </p:nvSpPr>
        <p:spPr>
          <a:xfrm>
            <a:off x="4528342" y="2767637"/>
            <a:ext cx="1531200" cy="9285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18"/>
          <p:cNvSpPr/>
          <p:nvPr/>
        </p:nvSpPr>
        <p:spPr>
          <a:xfrm>
            <a:off x="4608673" y="2830548"/>
            <a:ext cx="1531200" cy="9285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18"/>
          <p:cNvSpPr/>
          <p:nvPr/>
        </p:nvSpPr>
        <p:spPr>
          <a:xfrm>
            <a:off x="4722973" y="2944848"/>
            <a:ext cx="1531200" cy="9285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8"/>
          <p:cNvSpPr/>
          <p:nvPr/>
        </p:nvSpPr>
        <p:spPr>
          <a:xfrm>
            <a:off x="4837273" y="3059148"/>
            <a:ext cx="1531200" cy="9285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18"/>
          <p:cNvSpPr/>
          <p:nvPr/>
        </p:nvSpPr>
        <p:spPr>
          <a:xfrm>
            <a:off x="4951573" y="3173448"/>
            <a:ext cx="1531200" cy="9285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18"/>
          <p:cNvSpPr/>
          <p:nvPr/>
        </p:nvSpPr>
        <p:spPr>
          <a:xfrm>
            <a:off x="5065873" y="3287748"/>
            <a:ext cx="1531200" cy="9285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18"/>
          <p:cNvSpPr/>
          <p:nvPr/>
        </p:nvSpPr>
        <p:spPr>
          <a:xfrm>
            <a:off x="5180173" y="3402048"/>
            <a:ext cx="1531200" cy="9285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18"/>
          <p:cNvSpPr/>
          <p:nvPr/>
        </p:nvSpPr>
        <p:spPr>
          <a:xfrm>
            <a:off x="5294473" y="3516348"/>
            <a:ext cx="1531200" cy="9285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5408773" y="3630648"/>
            <a:ext cx="1531200" cy="9285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18"/>
          <p:cNvSpPr/>
          <p:nvPr/>
        </p:nvSpPr>
        <p:spPr>
          <a:xfrm>
            <a:off x="5523073" y="3744948"/>
            <a:ext cx="1531200" cy="9285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18"/>
          <p:cNvSpPr/>
          <p:nvPr/>
        </p:nvSpPr>
        <p:spPr>
          <a:xfrm>
            <a:off x="5637373" y="3859248"/>
            <a:ext cx="1531200" cy="9285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5751673" y="3973548"/>
            <a:ext cx="1531200" cy="9285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8"/>
          <p:cNvSpPr/>
          <p:nvPr/>
        </p:nvSpPr>
        <p:spPr>
          <a:xfrm>
            <a:off x="5865973" y="4087848"/>
            <a:ext cx="1531200" cy="9285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8"/>
          <p:cNvSpPr/>
          <p:nvPr/>
        </p:nvSpPr>
        <p:spPr>
          <a:xfrm>
            <a:off x="7641771" y="2686480"/>
            <a:ext cx="261900" cy="2329800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8"/>
          <p:cNvSpPr txBox="1"/>
          <p:nvPr/>
        </p:nvSpPr>
        <p:spPr>
          <a:xfrm>
            <a:off x="7954989" y="3734839"/>
            <a:ext cx="862983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Frames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18"/>
          <p:cNvSpPr txBox="1"/>
          <p:nvPr/>
        </p:nvSpPr>
        <p:spPr>
          <a:xfrm>
            <a:off x="766796" y="2725557"/>
            <a:ext cx="31314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Sure…</a:t>
            </a:r>
            <a:endParaRPr sz="2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47A56E-81D5-69DF-04A1-3789E7FFE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Applying Group Test to CNN</a:t>
            </a:r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A67B9-A533-576B-AD71-C521E6C1AB41}"/>
              </a:ext>
            </a:extLst>
          </p:cNvPr>
          <p:cNvSpPr txBox="1"/>
          <p:nvPr/>
        </p:nvSpPr>
        <p:spPr>
          <a:xfrm>
            <a:off x="628650" y="2434435"/>
            <a:ext cx="6865838" cy="915635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altLang="zh-CN" sz="2000" dirty="0"/>
              <a:t>We build on the Neural Network developed by W</a:t>
            </a:r>
            <a:r>
              <a:rPr lang="en-IL" altLang="en-IL" sz="2000" dirty="0">
                <a:solidFill>
                  <a:srgbClr val="1F2328"/>
                </a:solidFill>
                <a:latin typeface="Abadi" panose="020B0604020104020204" pitchFamily="34" charset="0"/>
              </a:rPr>
              <a:t>eixin Liang and James Zou</a:t>
            </a:r>
            <a:r>
              <a:rPr lang="en-US" altLang="en-IL" sz="2000" dirty="0">
                <a:solidFill>
                  <a:srgbClr val="1F2328"/>
                </a:solidFill>
                <a:latin typeface="Abadi" panose="020B0604020104020204" pitchFamily="34" charset="0"/>
              </a:rPr>
              <a:t> that supports group testing for images.</a:t>
            </a:r>
            <a:endParaRPr lang="en-US" altLang="en-IL" sz="2000" dirty="0">
              <a:latin typeface="Abadi" panose="020B0604020104020204" pitchFamily="34" charset="0"/>
            </a:endParaRPr>
          </a:p>
          <a:p>
            <a:pPr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4FCB9D1-45DD-D203-0E5B-108303D11A40}"/>
              </a:ext>
            </a:extLst>
          </p:cNvPr>
          <p:cNvSpPr txBox="1"/>
          <p:nvPr/>
        </p:nvSpPr>
        <p:spPr>
          <a:xfrm>
            <a:off x="628650" y="1175656"/>
            <a:ext cx="7924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dk1"/>
                </a:solidFill>
              </a:rPr>
              <a:t>How we group the Images and input the CNN?</a:t>
            </a:r>
            <a:endParaRPr lang="zh-CN" altLang="en-US" sz="2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1630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602F54-E5F1-0485-7CBD-7B4D255F8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Design1: Pixel Merge (</a:t>
            </a:r>
            <a:r>
              <a:rPr lang="en-US" altLang="zh-CN" dirty="0" err="1"/>
              <a:t>Mixup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70134E-B3C2-D3F3-B397-623DC9B934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ADF13A3-87E6-807C-2B9C-7F8DECD67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452" y="1445400"/>
            <a:ext cx="6369377" cy="162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928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GT and CNN marriage</a:t>
            </a:r>
            <a:endParaRPr/>
          </a:p>
        </p:txBody>
      </p:sp>
      <p:sp>
        <p:nvSpPr>
          <p:cNvPr id="497" name="Google Shape;497;p52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953F6BBF-A13E-7009-B794-4EA29E16F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8715" y="978693"/>
            <a:ext cx="6322219" cy="318611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0428A15-9024-FDF8-A805-797C7B47A0A7}"/>
              </a:ext>
            </a:extLst>
          </p:cNvPr>
          <p:cNvSpPr txBox="1"/>
          <p:nvPr/>
        </p:nvSpPr>
        <p:spPr>
          <a:xfrm>
            <a:off x="533066" y="1409123"/>
            <a:ext cx="221023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Take the average value for each pixel in both cat and dog images before input images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92642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8C4263-DB5F-12B8-68F7-6057DF5F7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Design2: Feature Merge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FBA9FC-8DF1-B848-CE93-5C5C6E221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626" y="1268044"/>
            <a:ext cx="6559887" cy="19495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79671FA-E42D-4748-A91C-28D81A95CCF3}"/>
              </a:ext>
            </a:extLst>
          </p:cNvPr>
          <p:cNvSpPr txBox="1"/>
          <p:nvPr/>
        </p:nvSpPr>
        <p:spPr>
          <a:xfrm>
            <a:off x="1464487" y="3385893"/>
            <a:ext cx="5019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Run each sample through first few layers and try to merge the features into one. Design1 is the special case of 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38711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CE61AB-57E7-E2A7-27E4-E637DB181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Design3: Tree Merge (Powerful)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1BD17E3-C122-0CFA-936C-075F2B6DAC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80B8995-8DD3-BFC8-E492-CE5C0D5D6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834" y="1193911"/>
            <a:ext cx="6858980" cy="221626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6C3797A-7B33-25A6-A666-65E519D0AB41}"/>
              </a:ext>
            </a:extLst>
          </p:cNvPr>
          <p:cNvSpPr txBox="1"/>
          <p:nvPr/>
        </p:nvSpPr>
        <p:spPr>
          <a:xfrm>
            <a:off x="1239307" y="3429075"/>
            <a:ext cx="59873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Merge samples hierarchically and recursively at different levels of CNN. The whole procedure of this looks a binary tree, the output is the root. Design 2 is also the special case of 3.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46565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9F589-1B9B-F00C-AE43-329992857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</a:t>
            </a:r>
            <a:endParaRPr lang="en-I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AA334E-10D6-CAC7-5636-76C8237FA5A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268017"/>
                <a:ext cx="7886700" cy="3364706"/>
              </a:xfrm>
            </p:spPr>
            <p:txBody>
              <a:bodyPr/>
              <a:lstStyle/>
              <a:p>
                <a:r>
                  <a:rPr lang="en-US" altLang="en-IL" dirty="0">
                    <a:latin typeface="Arial" panose="020B0604020202020204" pitchFamily="34" charset="0"/>
                  </a:rPr>
                  <a:t>Part of the general algorithm for identifying subset of defectives is to apply non-adaptive group testing to identify defective items for </a:t>
                </a:r>
                <a14:m>
                  <m:oMath xmlns:m="http://schemas.openxmlformats.org/officeDocument/2006/math">
                    <m:r>
                      <a:rPr lang="en-US" altLang="en-IL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altLang="en-IL" i="1" dirty="0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kumimoji="0" lang="en-IL" altLang="en-IL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Arial" panose="020B0604020202020204" pitchFamily="34" charset="0"/>
                </a:endParaRPr>
              </a:p>
              <a:p>
                <a:r>
                  <a:rPr lang="en-US" dirty="0"/>
                  <a:t>Added a new Group testing Module that implements the </a:t>
                </a:r>
                <a:r>
                  <a:rPr lang="en-US" dirty="0" err="1"/>
                  <a:t>RrSD</a:t>
                </a:r>
                <a:r>
                  <a:rPr lang="en-US" dirty="0"/>
                  <a:t> model for non-adaptive randomized group testing algorithm.</a:t>
                </a:r>
              </a:p>
              <a:p>
                <a:r>
                  <a:rPr lang="en-US" dirty="0"/>
                  <a:t>We build on the Neural Network developed by W</a:t>
                </a:r>
                <a:r>
                  <a:rPr lang="en-IL" altLang="en-IL" dirty="0" err="1">
                    <a:solidFill>
                      <a:srgbClr val="1F2328"/>
                    </a:solidFill>
                    <a:latin typeface="Abadi" panose="020B0604020104020204" pitchFamily="34" charset="0"/>
                  </a:rPr>
                  <a:t>eixin</a:t>
                </a:r>
                <a:r>
                  <a:rPr lang="en-IL" altLang="en-IL" dirty="0">
                    <a:solidFill>
                      <a:srgbClr val="1F2328"/>
                    </a:solidFill>
                    <a:latin typeface="Abadi" panose="020B0604020104020204" pitchFamily="34" charset="0"/>
                  </a:rPr>
                  <a:t> Liang and James Zou</a:t>
                </a:r>
                <a:r>
                  <a:rPr lang="en-US" altLang="en-IL" dirty="0">
                    <a:solidFill>
                      <a:srgbClr val="1F2328"/>
                    </a:solidFill>
                    <a:latin typeface="Abadi" panose="020B0604020104020204" pitchFamily="34" charset="0"/>
                  </a:rPr>
                  <a:t> that supports group testing for images.</a:t>
                </a:r>
                <a:endParaRPr lang="en-US" altLang="en-IL" sz="1800" dirty="0">
                  <a:latin typeface="Abadi" panose="020B0604020104020204" pitchFamily="34" charset="0"/>
                </a:endParaRPr>
              </a:p>
              <a:p>
                <a:endParaRPr lang="en-US" dirty="0"/>
              </a:p>
              <a:p>
                <a:endParaRPr lang="en-IL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FAA334E-10D6-CAC7-5636-76C8237FA5A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268017"/>
                <a:ext cx="7886700" cy="3364706"/>
              </a:xfrm>
              <a:blipFill>
                <a:blip r:embed="rId2"/>
                <a:stretch>
                  <a:fillRect l="-773" t="-2174" r="-13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637234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300"/>
              <a:t>Methods</a:t>
            </a:r>
            <a:endParaRPr/>
          </a:p>
        </p:txBody>
      </p:sp>
      <p:sp>
        <p:nvSpPr>
          <p:cNvPr id="523" name="Google Shape;523;p5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zh-CN" sz="2100" dirty="0">
                <a:solidFill>
                  <a:schemeClr val="dk1"/>
                </a:solidFill>
              </a:rPr>
              <a:t>Programming language: python</a:t>
            </a:r>
            <a:endParaRPr sz="2100" dirty="0">
              <a:solidFill>
                <a:schemeClr val="dk1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zh-CN" sz="2100" dirty="0">
                <a:solidFill>
                  <a:schemeClr val="dk1"/>
                </a:solidFill>
              </a:rPr>
              <a:t>Version control system Git and GitHub</a:t>
            </a:r>
            <a:endParaRPr sz="2100" dirty="0">
              <a:solidFill>
                <a:schemeClr val="dk1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zh-CN" sz="2100" dirty="0">
                <a:solidFill>
                  <a:schemeClr val="dk1"/>
                </a:solidFill>
              </a:rPr>
              <a:t>Training Server: </a:t>
            </a:r>
            <a:endParaRPr sz="2100" dirty="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800" dirty="0">
                <a:solidFill>
                  <a:srgbClr val="262626"/>
                </a:solidFill>
              </a:rPr>
              <a:t>96 Intel(R) Xeon(R) Gold 6336Y CPU @ 2.40GHz</a:t>
            </a:r>
            <a:br>
              <a:rPr lang="zh-CN" sz="1800" dirty="0">
                <a:solidFill>
                  <a:srgbClr val="262626"/>
                </a:solidFill>
              </a:rPr>
            </a:br>
            <a:r>
              <a:rPr lang="zh-CN" sz="1800" dirty="0">
                <a:solidFill>
                  <a:srgbClr val="262626"/>
                </a:solidFill>
              </a:rPr>
              <a:t>503GB RAM</a:t>
            </a:r>
            <a:br>
              <a:rPr lang="zh-CN" sz="1800" dirty="0">
                <a:solidFill>
                  <a:srgbClr val="262626"/>
                </a:solidFill>
              </a:rPr>
            </a:br>
            <a:r>
              <a:rPr lang="zh-CN" sz="1800" dirty="0">
                <a:solidFill>
                  <a:srgbClr val="262626"/>
                </a:solidFill>
              </a:rPr>
              <a:t>8 x NVIDIA A40 – 49GB</a:t>
            </a:r>
            <a:endParaRPr sz="1800" dirty="0">
              <a:solidFill>
                <a:srgbClr val="262626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62626"/>
              </a:buClr>
              <a:buSzPts val="2100"/>
              <a:buChar char="●"/>
            </a:pPr>
            <a:r>
              <a:rPr lang="zh-CN" sz="2100" dirty="0">
                <a:solidFill>
                  <a:srgbClr val="262626"/>
                </a:solidFill>
              </a:rPr>
              <a:t>Traning Set: Imagenet</a:t>
            </a:r>
            <a:endParaRPr sz="2100" dirty="0">
              <a:solidFill>
                <a:srgbClr val="262626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500"/>
              <a:t>Methods : ImageNet dataset</a:t>
            </a:r>
            <a:endParaRPr sz="1900"/>
          </a:p>
        </p:txBody>
      </p:sp>
      <p:sp>
        <p:nvSpPr>
          <p:cNvPr id="529" name="Google Shape;529;p5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zh-CN" sz="1650" dirty="0">
                <a:solidFill>
                  <a:schemeClr val="dk1"/>
                </a:solidFill>
              </a:rPr>
              <a:t>•</a:t>
            </a:r>
            <a:r>
              <a:rPr lang="zh-CN" sz="1650" dirty="0">
                <a:solidFill>
                  <a:srgbClr val="374151"/>
                </a:solidFill>
              </a:rPr>
              <a:t>ImageNet is a dataset of over 14 million hand-annotated images. </a:t>
            </a:r>
            <a:endParaRPr lang="en-US" altLang="zh-CN" sz="1650" dirty="0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zh-CN" sz="1650" dirty="0">
                <a:solidFill>
                  <a:schemeClr val="dk1"/>
                </a:solidFill>
              </a:rPr>
              <a:t>•</a:t>
            </a:r>
            <a:r>
              <a:rPr lang="zh-CN" sz="1650" dirty="0">
                <a:solidFill>
                  <a:srgbClr val="374151"/>
                </a:solidFill>
              </a:rPr>
              <a:t>The dataset is organized according to the WordNet hierarchy, which groups similar concepts together. </a:t>
            </a:r>
            <a:r>
              <a:rPr lang="zh-CN" sz="1650" b="1" dirty="0">
                <a:solidFill>
                  <a:srgbClr val="374151"/>
                </a:solidFill>
              </a:rPr>
              <a:t>ImageNet has over 20,000 categories,</a:t>
            </a:r>
            <a:r>
              <a:rPr lang="zh-CN" sz="1650" dirty="0">
                <a:solidFill>
                  <a:srgbClr val="374151"/>
                </a:solidFill>
              </a:rPr>
              <a:t> and </a:t>
            </a:r>
            <a:r>
              <a:rPr lang="zh-CN" sz="1650" b="1" dirty="0">
                <a:solidFill>
                  <a:srgbClr val="374151"/>
                </a:solidFill>
              </a:rPr>
              <a:t>for each category, there are typically several hundred images.</a:t>
            </a:r>
            <a:endParaRPr sz="1650" b="1" dirty="0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zh-CN" sz="1650" dirty="0">
                <a:solidFill>
                  <a:schemeClr val="dk1"/>
                </a:solidFill>
              </a:rPr>
              <a:t>•</a:t>
            </a:r>
            <a:r>
              <a:rPr lang="zh-CN" sz="1000" dirty="0">
                <a:solidFill>
                  <a:srgbClr val="374151"/>
                </a:solidFill>
              </a:rPr>
              <a:t>Key contributors to the project include:</a:t>
            </a:r>
            <a:endParaRPr sz="1000" dirty="0">
              <a:solidFill>
                <a:srgbClr val="374151"/>
              </a:solidFill>
            </a:endParaRPr>
          </a:p>
          <a:p>
            <a:pPr marL="1270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zh-CN" sz="1400" dirty="0">
                <a:solidFill>
                  <a:schemeClr val="dk1"/>
                </a:solidFill>
              </a:rPr>
              <a:t>    •</a:t>
            </a:r>
            <a:r>
              <a:rPr lang="zh-CN" sz="900" dirty="0">
                <a:solidFill>
                  <a:srgbClr val="374151"/>
                </a:solidFill>
              </a:rPr>
              <a:t>Dr. Fei-Fei Li: The principal investigator and driving force behind ImageNet.</a:t>
            </a:r>
            <a:endParaRPr sz="900" dirty="0">
              <a:solidFill>
                <a:srgbClr val="374151"/>
              </a:solidFill>
            </a:endParaRPr>
          </a:p>
          <a:p>
            <a:pPr marL="12700" lvl="0" indent="0" algn="l" rtl="0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688"/>
              <a:buFont typeface="Arial"/>
              <a:buNone/>
            </a:pPr>
            <a:r>
              <a:rPr lang="zh-CN" sz="900" dirty="0">
                <a:solidFill>
                  <a:schemeClr val="dk1"/>
                </a:solidFill>
              </a:rPr>
              <a:t>    •</a:t>
            </a:r>
            <a:r>
              <a:rPr lang="zh-CN" sz="900" dirty="0">
                <a:solidFill>
                  <a:srgbClr val="374151"/>
                </a:solidFill>
              </a:rPr>
              <a:t>Jia Deng, Wei Dong, Li-Jia Li, Kai Li, and Li Fei-Fei: Co-authors of the 2009 paper    "ImageNet: A Large-Scale Hierarchical Image Database," which introduced ImageNet to the computer vision community.</a:t>
            </a:r>
            <a:endParaRPr sz="900" dirty="0">
              <a:solidFill>
                <a:srgbClr val="374151"/>
              </a:solidFill>
            </a:endParaRPr>
          </a:p>
          <a:p>
            <a:pPr marL="0" lvl="0" indent="0" algn="l" rtl="0">
              <a:lnSpc>
                <a:spcPct val="70000"/>
              </a:lnSpc>
              <a:spcBef>
                <a:spcPts val="800"/>
              </a:spcBef>
              <a:spcAft>
                <a:spcPts val="1200"/>
              </a:spcAft>
              <a:buSzPts val="688"/>
              <a:buNone/>
            </a:pPr>
            <a:endParaRPr sz="102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8D3EAA-52BF-99D4-C488-8E7557ADCC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9A593-C790-5883-4841-6A1E4F4D70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E0F1E1-AEBC-95E6-C7EA-FA47C64C0A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33" y="606533"/>
            <a:ext cx="9144000" cy="393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58813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F9B12-EE8F-C46F-AEE8-01E01CF0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GT in the original work: 2-round group testing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5F4F2-5DCF-F4B7-516B-DA7CD34B4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3452" y="1456083"/>
            <a:ext cx="3943350" cy="3263504"/>
          </a:xfrm>
        </p:spPr>
        <p:txBody>
          <a:bodyPr/>
          <a:lstStyle/>
          <a:p>
            <a:r>
              <a:rPr lang="en-US" b="1" dirty="0"/>
              <a:t>Round 1:</a:t>
            </a:r>
          </a:p>
          <a:p>
            <a:pPr lvl="1"/>
            <a:r>
              <a:rPr lang="en-US" dirty="0"/>
              <a:t>Divide the images into distinct groups and tests</a:t>
            </a:r>
          </a:p>
          <a:p>
            <a:r>
              <a:rPr lang="en-US" altLang="en-IL" b="1" dirty="0">
                <a:solidFill>
                  <a:srgbClr val="1F2328"/>
                </a:solidFill>
                <a:latin typeface="Abadi" panose="020B0604020104020204" pitchFamily="34" charset="0"/>
              </a:rPr>
              <a:t>Round 2: </a:t>
            </a:r>
          </a:p>
          <a:p>
            <a:pPr lvl="1"/>
            <a:r>
              <a:rPr lang="en-US" altLang="en-IL" dirty="0">
                <a:solidFill>
                  <a:srgbClr val="1F2328"/>
                </a:solidFill>
                <a:latin typeface="Abadi" panose="020B0604020104020204" pitchFamily="34" charset="0"/>
              </a:rPr>
              <a:t>For each positive group, test each image individually.</a:t>
            </a:r>
          </a:p>
          <a:p>
            <a:pPr lvl="1"/>
            <a:endParaRPr lang="en-US" altLang="en-IL" dirty="0">
              <a:solidFill>
                <a:srgbClr val="1F2328"/>
              </a:solidFill>
              <a:latin typeface="Abadi" panose="020B0604020104020204" pitchFamily="34" charset="0"/>
            </a:endParaRPr>
          </a:p>
          <a:p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99A769-1569-2B05-B42E-05F9F3B56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56083"/>
            <a:ext cx="37719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464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 txBox="1">
            <a:spLocks noGrp="1"/>
          </p:cNvSpPr>
          <p:nvPr>
            <p:ph type="title"/>
          </p:nvPr>
        </p:nvSpPr>
        <p:spPr>
          <a:xfrm>
            <a:off x="301663" y="280967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CN"/>
              <a:t>Naive Solution</a:t>
            </a:r>
            <a:endParaRPr/>
          </a:p>
        </p:txBody>
      </p:sp>
      <p:sp>
        <p:nvSpPr>
          <p:cNvPr id="117" name="Google Shape;117;p19"/>
          <p:cNvSpPr/>
          <p:nvPr/>
        </p:nvSpPr>
        <p:spPr>
          <a:xfrm>
            <a:off x="129784" y="2132035"/>
            <a:ext cx="906000" cy="460800"/>
          </a:xfrm>
          <a:prstGeom prst="rect">
            <a:avLst/>
          </a:prstGeom>
          <a:solidFill>
            <a:srgbClr val="2F5496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CCTV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8" name="Google Shape;118;p19"/>
          <p:cNvCxnSpPr/>
          <p:nvPr/>
        </p:nvCxnSpPr>
        <p:spPr>
          <a:xfrm>
            <a:off x="1147586" y="2367620"/>
            <a:ext cx="1107600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119" name="Google Shape;119;p19"/>
          <p:cNvGrpSpPr/>
          <p:nvPr/>
        </p:nvGrpSpPr>
        <p:grpSpPr>
          <a:xfrm>
            <a:off x="1758559" y="1473910"/>
            <a:ext cx="2169906" cy="1610236"/>
            <a:chOff x="6037789" y="3690182"/>
            <a:chExt cx="2893208" cy="2146982"/>
          </a:xfrm>
        </p:grpSpPr>
        <p:sp>
          <p:nvSpPr>
            <p:cNvPr id="120" name="Google Shape;120;p19"/>
            <p:cNvSpPr/>
            <p:nvPr/>
          </p:nvSpPr>
          <p:spPr>
            <a:xfrm>
              <a:off x="6037789" y="3690182"/>
              <a:ext cx="1109700" cy="386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19"/>
            <p:cNvSpPr/>
            <p:nvPr/>
          </p:nvSpPr>
          <p:spPr>
            <a:xfrm>
              <a:off x="6144897" y="3774064"/>
              <a:ext cx="1109700" cy="386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" name="Google Shape;122;p19"/>
            <p:cNvSpPr/>
            <p:nvPr/>
          </p:nvSpPr>
          <p:spPr>
            <a:xfrm>
              <a:off x="6297297" y="3926464"/>
              <a:ext cx="1109700" cy="386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3" name="Google Shape;123;p19"/>
            <p:cNvSpPr/>
            <p:nvPr/>
          </p:nvSpPr>
          <p:spPr>
            <a:xfrm>
              <a:off x="6449697" y="4078864"/>
              <a:ext cx="1109700" cy="386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19"/>
            <p:cNvSpPr/>
            <p:nvPr/>
          </p:nvSpPr>
          <p:spPr>
            <a:xfrm>
              <a:off x="6602097" y="4231264"/>
              <a:ext cx="1109700" cy="386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19"/>
            <p:cNvSpPr/>
            <p:nvPr/>
          </p:nvSpPr>
          <p:spPr>
            <a:xfrm>
              <a:off x="6754497" y="4383664"/>
              <a:ext cx="1109700" cy="386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19"/>
            <p:cNvSpPr/>
            <p:nvPr/>
          </p:nvSpPr>
          <p:spPr>
            <a:xfrm>
              <a:off x="6906897" y="4536064"/>
              <a:ext cx="1109700" cy="386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19"/>
            <p:cNvSpPr/>
            <p:nvPr/>
          </p:nvSpPr>
          <p:spPr>
            <a:xfrm>
              <a:off x="7059297" y="4688464"/>
              <a:ext cx="1109700" cy="386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7211697" y="4840864"/>
              <a:ext cx="1109700" cy="386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9" name="Google Shape;129;p19"/>
            <p:cNvSpPr/>
            <p:nvPr/>
          </p:nvSpPr>
          <p:spPr>
            <a:xfrm>
              <a:off x="7364097" y="4993264"/>
              <a:ext cx="1109700" cy="386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7516497" y="5145664"/>
              <a:ext cx="1109700" cy="386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1" name="Google Shape;131;p19"/>
            <p:cNvSpPr/>
            <p:nvPr/>
          </p:nvSpPr>
          <p:spPr>
            <a:xfrm>
              <a:off x="7668897" y="5298064"/>
              <a:ext cx="1109700" cy="386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9"/>
            <p:cNvSpPr/>
            <p:nvPr/>
          </p:nvSpPr>
          <p:spPr>
            <a:xfrm>
              <a:off x="7821297" y="5450464"/>
              <a:ext cx="1109700" cy="386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3" name="Google Shape;133;p19"/>
          <p:cNvSpPr/>
          <p:nvPr/>
        </p:nvSpPr>
        <p:spPr>
          <a:xfrm>
            <a:off x="1094433" y="3010505"/>
            <a:ext cx="1545300" cy="701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Convert the video to frames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4" name="Google Shape;134;p19"/>
          <p:cNvCxnSpPr/>
          <p:nvPr/>
        </p:nvCxnSpPr>
        <p:spPr>
          <a:xfrm>
            <a:off x="3778199" y="2336921"/>
            <a:ext cx="1107600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5" name="Google Shape;135;p19"/>
          <p:cNvSpPr/>
          <p:nvPr/>
        </p:nvSpPr>
        <p:spPr>
          <a:xfrm>
            <a:off x="5052962" y="2191921"/>
            <a:ext cx="832200" cy="290100"/>
          </a:xfrm>
          <a:prstGeom prst="rect">
            <a:avLst/>
          </a:prstGeom>
          <a:solidFill>
            <a:srgbClr val="8DA9DB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6" name="Google Shape;136;p19"/>
          <p:cNvCxnSpPr/>
          <p:nvPr/>
        </p:nvCxnSpPr>
        <p:spPr>
          <a:xfrm>
            <a:off x="7885501" y="2316019"/>
            <a:ext cx="332100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37" name="Google Shape;137;p19"/>
          <p:cNvSpPr txBox="1"/>
          <p:nvPr/>
        </p:nvSpPr>
        <p:spPr>
          <a:xfrm>
            <a:off x="8217671" y="2083983"/>
            <a:ext cx="8643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Firearm?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(YES/NO)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19"/>
          <p:cNvSpPr/>
          <p:nvPr/>
        </p:nvSpPr>
        <p:spPr>
          <a:xfrm>
            <a:off x="6456172" y="1914962"/>
            <a:ext cx="1357800" cy="843900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2F491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CNN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Convolutional Neural Network 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9" name="Google Shape;139;p19"/>
          <p:cNvCxnSpPr/>
          <p:nvPr/>
        </p:nvCxnSpPr>
        <p:spPr>
          <a:xfrm>
            <a:off x="6052580" y="2336921"/>
            <a:ext cx="332100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40" name="Google Shape;140;p19"/>
          <p:cNvSpPr/>
          <p:nvPr/>
        </p:nvSpPr>
        <p:spPr>
          <a:xfrm>
            <a:off x="4708145" y="3010505"/>
            <a:ext cx="1545300" cy="7014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Check each frame one by one 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F9B12-EE8F-C46F-AEE8-01E01CF0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GT in the original work: Multi-round group testing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5F4F2-5DCF-F4B7-516B-DA7CD34B4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3452" y="1456083"/>
            <a:ext cx="3943350" cy="3263504"/>
          </a:xfrm>
        </p:spPr>
        <p:txBody>
          <a:bodyPr/>
          <a:lstStyle/>
          <a:p>
            <a:r>
              <a:rPr lang="en-US" b="1" dirty="0"/>
              <a:t>Round 1:</a:t>
            </a:r>
          </a:p>
          <a:p>
            <a:pPr lvl="1"/>
            <a:r>
              <a:rPr lang="en-US" dirty="0"/>
              <a:t>Divide the images into distinct groups and tests</a:t>
            </a:r>
          </a:p>
          <a:p>
            <a:r>
              <a:rPr lang="en-US" altLang="en-IL" b="1" dirty="0">
                <a:solidFill>
                  <a:srgbClr val="1F2328"/>
                </a:solidFill>
                <a:latin typeface="Abadi" panose="020B0604020104020204" pitchFamily="34" charset="0"/>
              </a:rPr>
              <a:t>Round 2: </a:t>
            </a:r>
          </a:p>
          <a:p>
            <a:pPr lvl="1"/>
            <a:r>
              <a:rPr lang="en-US" altLang="en-IL" dirty="0">
                <a:solidFill>
                  <a:srgbClr val="1F2328"/>
                </a:solidFill>
                <a:latin typeface="Abadi" panose="020B0604020104020204" pitchFamily="34" charset="0"/>
              </a:rPr>
              <a:t>Split the positive group into smaller distinct groups and test.</a:t>
            </a:r>
          </a:p>
          <a:p>
            <a:r>
              <a:rPr lang="en-US" altLang="en-IL" b="1" dirty="0">
                <a:solidFill>
                  <a:srgbClr val="1F2328"/>
                </a:solidFill>
                <a:latin typeface="Abadi" panose="020B0604020104020204" pitchFamily="34" charset="0"/>
              </a:rPr>
              <a:t>Round 3:</a:t>
            </a:r>
          </a:p>
          <a:p>
            <a:pPr lvl="1"/>
            <a:r>
              <a:rPr lang="en-US" altLang="en-IL" dirty="0">
                <a:solidFill>
                  <a:srgbClr val="1F2328"/>
                </a:solidFill>
                <a:latin typeface="Abadi" panose="020B0604020104020204" pitchFamily="34" charset="0"/>
              </a:rPr>
              <a:t>Test images in positive groups one by one.</a:t>
            </a:r>
          </a:p>
          <a:p>
            <a:endParaRPr lang="en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404A6D-8AF9-4F00-96DA-4E5FD7015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68016"/>
            <a:ext cx="3314699" cy="378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882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B775-FAB8-55D5-9962-F964FEA19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8189843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GT in the original work: Non-adaptive GT (deterministic)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3EE56-9E92-AC79-3079-A8B0D6676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4058" y="1366837"/>
            <a:ext cx="3804203" cy="3263504"/>
          </a:xfrm>
        </p:spPr>
        <p:txBody>
          <a:bodyPr/>
          <a:lstStyle/>
          <a:p>
            <a:r>
              <a:rPr lang="en-US" dirty="0"/>
              <a:t>Divide the images into distinct groups of a fixed TWICE</a:t>
            </a:r>
          </a:p>
          <a:p>
            <a:r>
              <a:rPr lang="en-US" dirty="0"/>
              <a:t>Each item will be included in TWO groups</a:t>
            </a:r>
          </a:p>
          <a:p>
            <a:r>
              <a:rPr lang="en-US" dirty="0"/>
              <a:t>An item is positive if both groups it participated in are positive. 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5698E9-DB70-1F1B-ED23-EA6AD5F2B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72" y="1369219"/>
            <a:ext cx="3330466" cy="363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941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2AF8-6840-94FD-0E4C-284DB415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Implementing </a:t>
            </a:r>
            <a:r>
              <a:rPr lang="en-US" dirty="0" err="1"/>
              <a:t>RrSD</a:t>
            </a:r>
            <a:r>
              <a:rPr lang="en-US" dirty="0"/>
              <a:t> model: Creating the matrix 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D44AE-59BD-7B97-7C8C-3727A8DB7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58818" y="1379805"/>
            <a:ext cx="4512365" cy="3263504"/>
          </a:xfrm>
        </p:spPr>
        <p:txBody>
          <a:bodyPr/>
          <a:lstStyle/>
          <a:p>
            <a:r>
              <a:rPr lang="en-US" dirty="0"/>
              <a:t>Implemented the method:</a:t>
            </a:r>
          </a:p>
          <a:p>
            <a:r>
              <a:rPr lang="en-US" dirty="0" err="1"/>
              <a:t>GroupTestingRrSD_ValLoader</a:t>
            </a:r>
            <a:endParaRPr lang="en-I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5CAA7A-9354-C3CD-BA66-1838E68A7B49}"/>
              </a:ext>
            </a:extLst>
          </p:cNvPr>
          <p:cNvSpPr txBox="1"/>
          <p:nvPr/>
        </p:nvSpPr>
        <p:spPr>
          <a:xfrm>
            <a:off x="743826" y="1467628"/>
            <a:ext cx="47873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RrSD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4FFB95-2333-032A-A640-E1BAA87D4989}"/>
                  </a:ext>
                </a:extLst>
              </p:cNvPr>
              <p:cNvSpPr txBox="1"/>
              <p:nvPr/>
            </p:nvSpPr>
            <p:spPr>
              <a:xfrm>
                <a:off x="683444" y="3312259"/>
                <a:ext cx="2442297" cy="715581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pPr defTabSz="685800">
                  <a:buClrTx/>
                </a:pPr>
                <a:r>
                  <a:rPr lang="en-US" sz="1350" kern="1200" dirty="0">
                    <a:solidFill>
                      <a:prstClr val="white"/>
                    </a:solidFill>
                    <a:latin typeface="Calibri" panose="020F0502020204030204"/>
                    <a:ea typeface="+mn-ea"/>
                    <a:cs typeface="+mn-cs"/>
                  </a:rPr>
                  <a:t>Each row of weight </a:t>
                </a:r>
                <a14:m>
                  <m:oMath xmlns:m="http://schemas.openxmlformats.org/officeDocument/2006/math">
                    <m:r>
                      <a:rPr lang="en-US" sz="1350" i="1" kern="120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𝑟</m:t>
                    </m:r>
                    <m:r>
                      <a:rPr lang="en-US" sz="1350" kern="120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 </m:t>
                    </m:r>
                    <m:r>
                      <m:rPr>
                        <m:sty m:val="p"/>
                      </m:rPr>
                      <a:rPr lang="en-US" sz="1350" kern="120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c</m:t>
                    </m:r>
                  </m:oMath>
                </a14:m>
                <a:r>
                  <a:rPr lang="en-US" sz="1350" kern="1200" dirty="0">
                    <a:solidFill>
                      <a:prstClr val="white"/>
                    </a:solidFill>
                    <a:latin typeface="Calibri" panose="020F0502020204030204"/>
                    <a:ea typeface="+mn-ea"/>
                    <a:cs typeface="+mn-cs"/>
                  </a:rPr>
                  <a:t>hosen uniformly independently over all </a:t>
                </a:r>
                <a14:m>
                  <m:oMath xmlns:m="http://schemas.openxmlformats.org/officeDocument/2006/math">
                    <m:r>
                      <a:rPr lang="en-US" sz="1350" i="1" kern="120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𝑎</m:t>
                    </m:r>
                    <m:r>
                      <a:rPr lang="en-US" sz="1350" i="1" kern="120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∈</m:t>
                    </m:r>
                    <m:sSup>
                      <m:sSupPr>
                        <m:ctrlPr>
                          <a:rPr lang="en-US" sz="1350" i="1" kern="120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350" i="1" kern="120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</m:ctrlPr>
                          </m:dPr>
                          <m:e>
                            <m:r>
                              <a:rPr lang="en-US" sz="1350" i="1" kern="1200">
                                <a:solidFill>
                                  <a:prstClr val="white"/>
                                </a:solidFill>
                                <a:latin typeface="Cambria Math" panose="02040503050406030204" pitchFamily="18" charset="0"/>
                                <a:ea typeface="+mn-ea"/>
                                <a:cs typeface="+mn-cs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1350" i="1" kern="120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350" kern="1200" dirty="0">
                    <a:solidFill>
                      <a:prstClr val="white"/>
                    </a:solidFill>
                    <a:latin typeface="Calibri" panose="020F0502020204030204"/>
                    <a:ea typeface="+mn-ea"/>
                    <a:cs typeface="+mn-cs"/>
                  </a:rPr>
                  <a:t> of weight </a:t>
                </a:r>
                <a14:m>
                  <m:oMath xmlns:m="http://schemas.openxmlformats.org/officeDocument/2006/math">
                    <m:r>
                      <a:rPr lang="en-US" sz="1350" i="1" kern="1200">
                        <a:solidFill>
                          <a:prstClr val="white"/>
                        </a:solidFill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𝑟</m:t>
                    </m:r>
                  </m:oMath>
                </a14:m>
                <a:endParaRPr lang="en-US" sz="1350" kern="1200" dirty="0">
                  <a:solidFill>
                    <a:prstClr val="white"/>
                  </a:solidFill>
                  <a:latin typeface="Calibri" panose="020F0502020204030204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F4FFB95-2333-032A-A640-E1BAA87D4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444" y="3312259"/>
                <a:ext cx="2442297" cy="715581"/>
              </a:xfrm>
              <a:prstGeom prst="rect">
                <a:avLst/>
              </a:prstGeom>
              <a:blipFill>
                <a:blip r:embed="rId2"/>
                <a:stretch>
                  <a:fillRect l="-248" b="-6667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Table 15">
            <a:extLst>
              <a:ext uri="{FF2B5EF4-FFF2-40B4-BE49-F238E27FC236}">
                <a16:creationId xmlns:a16="http://schemas.microsoft.com/office/drawing/2014/main" id="{3136AE11-495F-8143-FCFC-0CBB20952C1C}"/>
              </a:ext>
            </a:extLst>
          </p:cNvPr>
          <p:cNvGraphicFramePr>
            <a:graphicFrameLocks noGrp="1"/>
          </p:cNvGraphicFramePr>
          <p:nvPr/>
        </p:nvGraphicFramePr>
        <p:xfrm>
          <a:off x="800101" y="1706490"/>
          <a:ext cx="2010494" cy="1298656"/>
        </p:xfrm>
        <a:graphic>
          <a:graphicData uri="http://schemas.openxmlformats.org/drawingml/2006/table">
            <a:tbl>
              <a:tblPr firstRow="1" bandRow="1"/>
              <a:tblGrid>
                <a:gridCol w="2010494">
                  <a:extLst>
                    <a:ext uri="{9D8B030D-6E8A-4147-A177-3AD203B41FA5}">
                      <a16:colId xmlns:a16="http://schemas.microsoft.com/office/drawing/2014/main" val="360498226"/>
                    </a:ext>
                  </a:extLst>
                </a:gridCol>
              </a:tblGrid>
              <a:tr h="272183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95793121"/>
                  </a:ext>
                </a:extLst>
              </a:tr>
              <a:tr h="272183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783780"/>
                  </a:ext>
                </a:extLst>
              </a:tr>
              <a:tr h="482107">
                <a:tc>
                  <a:txBody>
                    <a:bodyPr/>
                    <a:lstStyle/>
                    <a:p>
                      <a:r>
                        <a:rPr lang="en-US" sz="1000" dirty="0"/>
                        <a:t>.</a:t>
                      </a:r>
                    </a:p>
                    <a:p>
                      <a:r>
                        <a:rPr lang="en-US" sz="1000" dirty="0"/>
                        <a:t>.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69233950"/>
                  </a:ext>
                </a:extLst>
              </a:tr>
              <a:tr h="272183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1067576"/>
                  </a:ext>
                </a:extLst>
              </a:tr>
            </a:tbl>
          </a:graphicData>
        </a:graphic>
      </p:graphicFrame>
      <p:cxnSp>
        <p:nvCxnSpPr>
          <p:cNvPr id="7" name="Connector: Curved 12">
            <a:extLst>
              <a:ext uri="{FF2B5EF4-FFF2-40B4-BE49-F238E27FC236}">
                <a16:creationId xmlns:a16="http://schemas.microsoft.com/office/drawing/2014/main" id="{4489D2FF-BFA0-ED47-6236-278C89447481}"/>
              </a:ext>
            </a:extLst>
          </p:cNvPr>
          <p:cNvCxnSpPr>
            <a:cxnSpLocks/>
          </p:cNvCxnSpPr>
          <p:nvPr/>
        </p:nvCxnSpPr>
        <p:spPr>
          <a:xfrm rot="16200000" flipH="1">
            <a:off x="1216724" y="2605216"/>
            <a:ext cx="1174619" cy="201119"/>
          </a:xfrm>
          <a:prstGeom prst="curvedConnector3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77059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2AF8-6840-94FD-0E4C-284DB415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Implementing </a:t>
            </a:r>
            <a:r>
              <a:rPr lang="en-US" dirty="0" err="1"/>
              <a:t>RrSD</a:t>
            </a:r>
            <a:r>
              <a:rPr lang="en-US" dirty="0"/>
              <a:t> model: Creating the wrapper function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D44AE-59BD-7B97-7C8C-3727A8DB7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430" y="1427248"/>
            <a:ext cx="8002988" cy="3263504"/>
          </a:xfrm>
        </p:spPr>
        <p:txBody>
          <a:bodyPr/>
          <a:lstStyle/>
          <a:p>
            <a:r>
              <a:rPr lang="en-US" dirty="0"/>
              <a:t>Implemented a wrapper function:</a:t>
            </a:r>
          </a:p>
          <a:p>
            <a:pPr lvl="1"/>
            <a:r>
              <a:rPr lang="en-US" dirty="0"/>
              <a:t>Responsible for processing the results and decoding the fire-arm images.</a:t>
            </a:r>
          </a:p>
          <a:p>
            <a:pPr lvl="1"/>
            <a:r>
              <a:rPr lang="en-US" dirty="0"/>
              <a:t>Measures the performance of the decoding compared to single image by image testing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4">
                <a:extLst>
                  <a:ext uri="{FF2B5EF4-FFF2-40B4-BE49-F238E27FC236}">
                    <a16:creationId xmlns:a16="http://schemas.microsoft.com/office/drawing/2014/main" id="{EA924630-11BA-6B05-2920-45875BBDA99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768620" y="2636258"/>
              <a:ext cx="3007894" cy="1650639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663620">
                      <a:extLst>
                        <a:ext uri="{9D8B030D-6E8A-4147-A177-3AD203B41FA5}">
                          <a16:colId xmlns:a16="http://schemas.microsoft.com/office/drawing/2014/main" val="328495932"/>
                        </a:ext>
                      </a:extLst>
                    </a:gridCol>
                    <a:gridCol w="262302">
                      <a:extLst>
                        <a:ext uri="{9D8B030D-6E8A-4147-A177-3AD203B41FA5}">
                          <a16:colId xmlns:a16="http://schemas.microsoft.com/office/drawing/2014/main" val="3757745314"/>
                        </a:ext>
                      </a:extLst>
                    </a:gridCol>
                    <a:gridCol w="572009">
                      <a:extLst>
                        <a:ext uri="{9D8B030D-6E8A-4147-A177-3AD203B41FA5}">
                          <a16:colId xmlns:a16="http://schemas.microsoft.com/office/drawing/2014/main" val="2700394302"/>
                        </a:ext>
                      </a:extLst>
                    </a:gridCol>
                    <a:gridCol w="262226">
                      <a:extLst>
                        <a:ext uri="{9D8B030D-6E8A-4147-A177-3AD203B41FA5}">
                          <a16:colId xmlns:a16="http://schemas.microsoft.com/office/drawing/2014/main" val="2166679539"/>
                        </a:ext>
                      </a:extLst>
                    </a:gridCol>
                    <a:gridCol w="390770">
                      <a:extLst>
                        <a:ext uri="{9D8B030D-6E8A-4147-A177-3AD203B41FA5}">
                          <a16:colId xmlns:a16="http://schemas.microsoft.com/office/drawing/2014/main" val="3662794480"/>
                        </a:ext>
                      </a:extLst>
                    </a:gridCol>
                    <a:gridCol w="221336">
                      <a:extLst>
                        <a:ext uri="{9D8B030D-6E8A-4147-A177-3AD203B41FA5}">
                          <a16:colId xmlns:a16="http://schemas.microsoft.com/office/drawing/2014/main" val="4257201305"/>
                        </a:ext>
                      </a:extLst>
                    </a:gridCol>
                    <a:gridCol w="635631">
                      <a:extLst>
                        <a:ext uri="{9D8B030D-6E8A-4147-A177-3AD203B41FA5}">
                          <a16:colId xmlns:a16="http://schemas.microsoft.com/office/drawing/2014/main" val="1971428046"/>
                        </a:ext>
                      </a:extLst>
                    </a:gridCol>
                  </a:tblGrid>
                  <a:tr h="355601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91271593"/>
                      </a:ext>
                    </a:extLst>
                  </a:tr>
                  <a:tr h="270329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4389354"/>
                      </a:ext>
                    </a:extLst>
                  </a:tr>
                  <a:tr h="377190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170709772"/>
                      </a:ext>
                    </a:extLst>
                  </a:tr>
                  <a:tr h="270329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b="1" dirty="0">
                              <a:solidFill>
                                <a:srgbClr val="FF0000"/>
                              </a:solidFill>
                            </a:rPr>
                            <a:t>0  … 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b="1" dirty="0"/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781574202"/>
                      </a:ext>
                    </a:extLst>
                  </a:tr>
                  <a:tr h="377190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35555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4">
                <a:extLst>
                  <a:ext uri="{FF2B5EF4-FFF2-40B4-BE49-F238E27FC236}">
                    <a16:creationId xmlns:a16="http://schemas.microsoft.com/office/drawing/2014/main" id="{EA924630-11BA-6B05-2920-45875BBDA99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768620" y="2636258"/>
              <a:ext cx="3007894" cy="1650639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663620">
                      <a:extLst>
                        <a:ext uri="{9D8B030D-6E8A-4147-A177-3AD203B41FA5}">
                          <a16:colId xmlns:a16="http://schemas.microsoft.com/office/drawing/2014/main" val="328495932"/>
                        </a:ext>
                      </a:extLst>
                    </a:gridCol>
                    <a:gridCol w="262302">
                      <a:extLst>
                        <a:ext uri="{9D8B030D-6E8A-4147-A177-3AD203B41FA5}">
                          <a16:colId xmlns:a16="http://schemas.microsoft.com/office/drawing/2014/main" val="3757745314"/>
                        </a:ext>
                      </a:extLst>
                    </a:gridCol>
                    <a:gridCol w="572009">
                      <a:extLst>
                        <a:ext uri="{9D8B030D-6E8A-4147-A177-3AD203B41FA5}">
                          <a16:colId xmlns:a16="http://schemas.microsoft.com/office/drawing/2014/main" val="2700394302"/>
                        </a:ext>
                      </a:extLst>
                    </a:gridCol>
                    <a:gridCol w="262226">
                      <a:extLst>
                        <a:ext uri="{9D8B030D-6E8A-4147-A177-3AD203B41FA5}">
                          <a16:colId xmlns:a16="http://schemas.microsoft.com/office/drawing/2014/main" val="2166679539"/>
                        </a:ext>
                      </a:extLst>
                    </a:gridCol>
                    <a:gridCol w="390770">
                      <a:extLst>
                        <a:ext uri="{9D8B030D-6E8A-4147-A177-3AD203B41FA5}">
                          <a16:colId xmlns:a16="http://schemas.microsoft.com/office/drawing/2014/main" val="3662794480"/>
                        </a:ext>
                      </a:extLst>
                    </a:gridCol>
                    <a:gridCol w="221336">
                      <a:extLst>
                        <a:ext uri="{9D8B030D-6E8A-4147-A177-3AD203B41FA5}">
                          <a16:colId xmlns:a16="http://schemas.microsoft.com/office/drawing/2014/main" val="4257201305"/>
                        </a:ext>
                      </a:extLst>
                    </a:gridCol>
                    <a:gridCol w="635631">
                      <a:extLst>
                        <a:ext uri="{9D8B030D-6E8A-4147-A177-3AD203B41FA5}">
                          <a16:colId xmlns:a16="http://schemas.microsoft.com/office/drawing/2014/main" val="1971428046"/>
                        </a:ext>
                      </a:extLst>
                    </a:gridCol>
                  </a:tblGrid>
                  <a:tr h="355601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55814" r="-800000" b="-364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74419" r="-481395" b="-364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56757" r="-286486" b="-364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91271593"/>
                      </a:ext>
                    </a:extLst>
                  </a:tr>
                  <a:tr h="270329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4389354"/>
                      </a:ext>
                    </a:extLst>
                  </a:tr>
                  <a:tr h="377190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170709772"/>
                      </a:ext>
                    </a:extLst>
                  </a:tr>
                  <a:tr h="270329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b="1" dirty="0">
                              <a:solidFill>
                                <a:srgbClr val="FF0000"/>
                              </a:solidFill>
                            </a:rPr>
                            <a:t>0  … 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b="1" dirty="0"/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781574202"/>
                      </a:ext>
                    </a:extLst>
                  </a:tr>
                  <a:tr h="377190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355553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5">
                <a:extLst>
                  <a:ext uri="{FF2B5EF4-FFF2-40B4-BE49-F238E27FC236}">
                    <a16:creationId xmlns:a16="http://schemas.microsoft.com/office/drawing/2014/main" id="{3AE254C8-898E-A450-3541-D79FF112F7A5}"/>
                  </a:ext>
                </a:extLst>
              </p:cNvPr>
              <p:cNvSpPr/>
              <p:nvPr/>
            </p:nvSpPr>
            <p:spPr>
              <a:xfrm>
                <a:off x="256429" y="2862490"/>
                <a:ext cx="4906259" cy="171206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5800">
                  <a:buClrTx/>
                </a:pPr>
                <a:r>
                  <a:rPr lang="en-US" sz="1800" b="1" kern="1200" dirty="0">
                    <a:solidFill>
                      <a:prstClr val="black"/>
                    </a:solidFill>
                    <a:latin typeface="Calibri" panose="020F0502020204030204"/>
                  </a:rPr>
                  <a:t>The decoding algorithm: </a:t>
                </a:r>
              </a:p>
              <a:p>
                <a:pPr marL="257175" indent="-257175" defTabSz="685800">
                  <a:buClrTx/>
                  <a:buFont typeface="Arial" panose="020B0604020202020204" pitchFamily="34" charset="0"/>
                  <a:buChar char="•"/>
                </a:pPr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Start with </a:t>
                </a:r>
                <a14:m>
                  <m:oMath xmlns:m="http://schemas.openxmlformats.org/officeDocument/2006/math"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≔[</m:t>
                    </m:r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. </a:t>
                </a:r>
              </a:p>
              <a:p>
                <a:pPr marL="257175" indent="-257175" defTabSz="685800">
                  <a:buClrTx/>
                  <a:buFont typeface="Arial" panose="020B0604020202020204" pitchFamily="34" charset="0"/>
                  <a:buChar char="•"/>
                </a:pPr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Make all the tests defined by </a:t>
                </a:r>
                <a14:m>
                  <m:oMath xmlns:m="http://schemas.openxmlformats.org/officeDocument/2006/math"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. </a:t>
                </a:r>
              </a:p>
              <a:p>
                <a:pPr marL="257175" indent="-257175" defTabSz="685800">
                  <a:buClrTx/>
                  <a:buFont typeface="Arial" panose="020B0604020202020204" pitchFamily="34" charset="0"/>
                  <a:buChar char="•"/>
                </a:pPr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For every negative answer in a row </a:t>
                </a:r>
                <a14:m>
                  <m:oMath xmlns:m="http://schemas.openxmlformats.org/officeDocument/2006/math"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 ,</a:t>
                </a:r>
              </a:p>
              <a:p>
                <a:pPr marL="342900" lvl="1" defTabSz="685800">
                  <a:buClrTx/>
                </a:pPr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- Remove from </a:t>
                </a:r>
                <a14:m>
                  <m:oMath xmlns:m="http://schemas.openxmlformats.org/officeDocument/2006/math"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 all items </a:t>
                </a:r>
                <a14:m>
                  <m:oMath xmlns:m="http://schemas.openxmlformats.org/officeDocument/2006/math"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800" kern="12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algn="ctr" defTabSz="685800">
                  <a:buClrTx/>
                </a:pPr>
                <a:endParaRPr lang="en-IL" sz="1350" kern="12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9" name="Rounded Rectangle 5">
                <a:extLst>
                  <a:ext uri="{FF2B5EF4-FFF2-40B4-BE49-F238E27FC236}">
                    <a16:creationId xmlns:a16="http://schemas.microsoft.com/office/drawing/2014/main" id="{3AE254C8-898E-A450-3541-D79FF112F7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29" y="2862490"/>
                <a:ext cx="4906259" cy="1712063"/>
              </a:xfrm>
              <a:prstGeom prst="roundRect">
                <a:avLst/>
              </a:prstGeom>
              <a:blipFill>
                <a:blip r:embed="rId3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ular Callout 10">
                <a:extLst>
                  <a:ext uri="{FF2B5EF4-FFF2-40B4-BE49-F238E27FC236}">
                    <a16:creationId xmlns:a16="http://schemas.microsoft.com/office/drawing/2014/main" id="{8437A193-31AC-948E-C7A3-C3D7A8C88056}"/>
                  </a:ext>
                </a:extLst>
              </p:cNvPr>
              <p:cNvSpPr/>
              <p:nvPr/>
            </p:nvSpPr>
            <p:spPr>
              <a:xfrm>
                <a:off x="547721" y="4653315"/>
                <a:ext cx="4317317" cy="349804"/>
              </a:xfrm>
              <a:prstGeom prst="wedgeRoundRectCallout">
                <a:avLst>
                  <a:gd name="adj1" fmla="val 86721"/>
                  <a:gd name="adj2" fmla="val -19539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</a:pPr>
                <a:r>
                  <a:rPr lang="en-US" sz="1350" kern="1200" dirty="0">
                    <a:solidFill>
                      <a:prstClr val="white"/>
                    </a:solidFill>
                    <a:latin typeface="Calibri" panose="020F0502020204030204"/>
                  </a:rPr>
                  <a:t>Such test guarantees to eliminate </a:t>
                </a:r>
                <a14:m>
                  <m:oMath xmlns:m="http://schemas.openxmlformats.org/officeDocument/2006/math">
                    <m:r>
                      <a:rPr lang="en-US" sz="1350" i="1" kern="120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350" kern="1200" dirty="0">
                    <a:solidFill>
                      <a:prstClr val="white"/>
                    </a:solidFill>
                    <a:latin typeface="Calibri" panose="020F0502020204030204"/>
                  </a:rPr>
                  <a:t> from </a:t>
                </a:r>
                <a14:m>
                  <m:oMath xmlns:m="http://schemas.openxmlformats.org/officeDocument/2006/math">
                    <m:r>
                      <a:rPr lang="en-US" sz="1350" i="1" kern="120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350" kern="1200" dirty="0">
                    <a:solidFill>
                      <a:prstClr val="white"/>
                    </a:solidFill>
                    <a:latin typeface="Calibri" panose="020F0502020204030204"/>
                  </a:rPr>
                  <a:t>. </a:t>
                </a:r>
              </a:p>
            </p:txBody>
          </p:sp>
        </mc:Choice>
        <mc:Fallback xmlns="">
          <p:sp>
            <p:nvSpPr>
              <p:cNvPr id="10" name="Rounded Rectangular Callout 10">
                <a:extLst>
                  <a:ext uri="{FF2B5EF4-FFF2-40B4-BE49-F238E27FC236}">
                    <a16:creationId xmlns:a16="http://schemas.microsoft.com/office/drawing/2014/main" id="{8437A193-31AC-948E-C7A3-C3D7A8C880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21" y="4653315"/>
                <a:ext cx="4317317" cy="349804"/>
              </a:xfrm>
              <a:prstGeom prst="wedgeRoundRectCallout">
                <a:avLst>
                  <a:gd name="adj1" fmla="val 86721"/>
                  <a:gd name="adj2" fmla="val -195395"/>
                  <a:gd name="adj3" fmla="val 16667"/>
                </a:avLst>
              </a:prstGeom>
              <a:blipFill>
                <a:blip r:embed="rId4"/>
                <a:stretch>
                  <a:fillRect b="-34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961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55FB7-C5D7-382A-78FF-8904D962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results on the trained model 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F987B9-E524-3D16-65A4-9D0DB01EA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207" y="1034640"/>
            <a:ext cx="3005096" cy="33992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8789A23-A2F0-0491-DD33-621E92A5D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699" y="1034640"/>
            <a:ext cx="2886075" cy="317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0129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004335-EDE8-B96D-E4F6-87A622C50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Building Simulator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E8A1CC-7679-185A-4A07-E9AFC7688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Why we need that:</a:t>
            </a:r>
          </a:p>
          <a:p>
            <a:pPr lvl="1"/>
            <a:r>
              <a:rPr lang="en-US" altLang="zh-CN" dirty="0"/>
              <a:t>Training the model takes much time</a:t>
            </a:r>
          </a:p>
          <a:p>
            <a:pPr lvl="1"/>
            <a:r>
              <a:rPr lang="en-US" altLang="zh-CN" dirty="0"/>
              <a:t>Our main goal here is to test our group testing algorithm</a:t>
            </a:r>
          </a:p>
          <a:p>
            <a:r>
              <a:rPr lang="en-US" altLang="zh-CN" dirty="0"/>
              <a:t>What we do here:</a:t>
            </a:r>
          </a:p>
          <a:p>
            <a:pPr lvl="1"/>
            <a:r>
              <a:rPr lang="en-US" altLang="zh-CN" dirty="0"/>
              <a:t>Randomize the expected output of the model to assume that we have a model that has an accuracy of 0.9</a:t>
            </a:r>
          </a:p>
        </p:txBody>
      </p:sp>
    </p:spTree>
    <p:extLst>
      <p:ext uri="{BB962C8B-B14F-4D97-AF65-F5344CB8AC3E}">
        <p14:creationId xmlns:p14="http://schemas.microsoft.com/office/powerpoint/2010/main" val="179058920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5620" y="841772"/>
            <a:ext cx="5322700" cy="1790700"/>
          </a:xfrm>
        </p:spPr>
        <p:txBody>
          <a:bodyPr/>
          <a:lstStyle/>
          <a:p>
            <a:r>
              <a:t>Building Simulator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Why We Need This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Model training is time-consuming. </a:t>
            </a:r>
            <a:endParaRPr lang="en-US" dirty="0"/>
          </a:p>
          <a:p>
            <a:r>
              <a:rPr dirty="0"/>
              <a:t>Our primary objective is to evaluate the performance of our group testing algorithm.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We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Simulate the model's expected output to approximate a model with a 90% accuracy rate.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/>
              <a:t>How the Simulator Works</a:t>
            </a:r>
          </a:p>
        </p:txBody>
      </p:sp>
      <p:grpSp>
        <p:nvGrpSpPr>
          <p:cNvPr id="4" name="Google Shape;203;p24">
            <a:extLst>
              <a:ext uri="{FF2B5EF4-FFF2-40B4-BE49-F238E27FC236}">
                <a16:creationId xmlns:a16="http://schemas.microsoft.com/office/drawing/2014/main" id="{C217F191-91C5-3AFE-3A3E-8B0547AA9CC3}"/>
              </a:ext>
            </a:extLst>
          </p:cNvPr>
          <p:cNvGrpSpPr/>
          <p:nvPr/>
        </p:nvGrpSpPr>
        <p:grpSpPr>
          <a:xfrm>
            <a:off x="794370" y="2353900"/>
            <a:ext cx="6187552" cy="1208867"/>
            <a:chOff x="535147" y="1506648"/>
            <a:chExt cx="11727734" cy="2053800"/>
          </a:xfrm>
        </p:grpSpPr>
        <p:cxnSp>
          <p:nvCxnSpPr>
            <p:cNvPr id="5" name="Google Shape;204;p24">
              <a:extLst>
                <a:ext uri="{FF2B5EF4-FFF2-40B4-BE49-F238E27FC236}">
                  <a16:creationId xmlns:a16="http://schemas.microsoft.com/office/drawing/2014/main" id="{0848D090-BFC2-4A76-8E87-A01239A2D75A}"/>
                </a:ext>
              </a:extLst>
            </p:cNvPr>
            <p:cNvCxnSpPr>
              <a:cxnSpLocks/>
              <a:endCxn id="6" idx="1"/>
            </p:cNvCxnSpPr>
            <p:nvPr/>
          </p:nvCxnSpPr>
          <p:spPr>
            <a:xfrm flipV="1">
              <a:off x="7959042" y="2533549"/>
              <a:ext cx="2372438" cy="5838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6" name="Google Shape;205;p24">
              <a:extLst>
                <a:ext uri="{FF2B5EF4-FFF2-40B4-BE49-F238E27FC236}">
                  <a16:creationId xmlns:a16="http://schemas.microsoft.com/office/drawing/2014/main" id="{3D2FF834-98C5-DF71-FA4F-20CDD6CCFD2B}"/>
                </a:ext>
              </a:extLst>
            </p:cNvPr>
            <p:cNvSpPr txBox="1"/>
            <p:nvPr/>
          </p:nvSpPr>
          <p:spPr>
            <a:xfrm>
              <a:off x="10331480" y="2239446"/>
              <a:ext cx="1931401" cy="58820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800" dirty="0">
                  <a:solidFill>
                    <a:sysClr val="windowText" lastClr="000000"/>
                  </a:solidFill>
                  <a:latin typeface="Calibri"/>
                  <a:ea typeface="Calibri"/>
                  <a:cs typeface="Calibri"/>
                  <a:sym typeface="Calibri"/>
                </a:rPr>
                <a:t>Output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206;p24">
              <a:extLst>
                <a:ext uri="{FF2B5EF4-FFF2-40B4-BE49-F238E27FC236}">
                  <a16:creationId xmlns:a16="http://schemas.microsoft.com/office/drawing/2014/main" id="{A6B0E447-E623-34FA-7178-361E552F4434}"/>
                </a:ext>
              </a:extLst>
            </p:cNvPr>
            <p:cNvSpPr/>
            <p:nvPr/>
          </p:nvSpPr>
          <p:spPr>
            <a:xfrm>
              <a:off x="3837042" y="1506648"/>
              <a:ext cx="4122000" cy="2053800"/>
            </a:xfrm>
            <a:prstGeom prst="rect">
              <a:avLst/>
            </a:prstGeom>
            <a:solidFill>
              <a:srgbClr val="3F3F3F"/>
            </a:solidFill>
            <a:ln w="12700" cap="flat" cmpd="sng">
              <a:solidFill>
                <a:srgbClr val="2F491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Simulator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" name="Google Shape;207;p24">
              <a:extLst>
                <a:ext uri="{FF2B5EF4-FFF2-40B4-BE49-F238E27FC236}">
                  <a16:creationId xmlns:a16="http://schemas.microsoft.com/office/drawing/2014/main" id="{022BC790-8145-2511-9CD9-32BB2F6A28AC}"/>
                </a:ext>
              </a:extLst>
            </p:cNvPr>
            <p:cNvCxnSpPr>
              <a:cxnSpLocks/>
              <a:stCxn id="9" idx="3"/>
              <a:endCxn id="7" idx="1"/>
            </p:cNvCxnSpPr>
            <p:nvPr/>
          </p:nvCxnSpPr>
          <p:spPr>
            <a:xfrm>
              <a:off x="2576646" y="2533549"/>
              <a:ext cx="1260396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9" name="Google Shape;208;p24">
              <a:extLst>
                <a:ext uri="{FF2B5EF4-FFF2-40B4-BE49-F238E27FC236}">
                  <a16:creationId xmlns:a16="http://schemas.microsoft.com/office/drawing/2014/main" id="{2947A234-7DD7-CF36-4154-23C77192C6D3}"/>
                </a:ext>
              </a:extLst>
            </p:cNvPr>
            <p:cNvSpPr/>
            <p:nvPr/>
          </p:nvSpPr>
          <p:spPr>
            <a:xfrm>
              <a:off x="535147" y="1914499"/>
              <a:ext cx="2041499" cy="12381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Images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0" name="Google Shape;204;p24">
            <a:extLst>
              <a:ext uri="{FF2B5EF4-FFF2-40B4-BE49-F238E27FC236}">
                <a16:creationId xmlns:a16="http://schemas.microsoft.com/office/drawing/2014/main" id="{8CB6E31E-ED65-2248-6925-BCCC39868F2C}"/>
              </a:ext>
            </a:extLst>
          </p:cNvPr>
          <p:cNvCxnSpPr>
            <a:cxnSpLocks/>
          </p:cNvCxnSpPr>
          <p:nvPr/>
        </p:nvCxnSpPr>
        <p:spPr>
          <a:xfrm flipV="1">
            <a:off x="6709149" y="2608507"/>
            <a:ext cx="532075" cy="349827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2" name="Google Shape;205;p24">
            <a:extLst>
              <a:ext uri="{FF2B5EF4-FFF2-40B4-BE49-F238E27FC236}">
                <a16:creationId xmlns:a16="http://schemas.microsoft.com/office/drawing/2014/main" id="{ABD9BA29-EC22-20CF-A956-780695C2AF98}"/>
              </a:ext>
            </a:extLst>
          </p:cNvPr>
          <p:cNvSpPr txBox="1"/>
          <p:nvPr/>
        </p:nvSpPr>
        <p:spPr>
          <a:xfrm>
            <a:off x="5962916" y="1971188"/>
            <a:ext cx="1019007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Target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" name="Google Shape;204;p24">
            <a:extLst>
              <a:ext uri="{FF2B5EF4-FFF2-40B4-BE49-F238E27FC236}">
                <a16:creationId xmlns:a16="http://schemas.microsoft.com/office/drawing/2014/main" id="{DE5794F0-B4A2-10EA-9E9B-4EFA9281BAC2}"/>
              </a:ext>
            </a:extLst>
          </p:cNvPr>
          <p:cNvCxnSpPr>
            <a:cxnSpLocks/>
          </p:cNvCxnSpPr>
          <p:nvPr/>
        </p:nvCxnSpPr>
        <p:spPr>
          <a:xfrm>
            <a:off x="6707069" y="2221740"/>
            <a:ext cx="549709" cy="349827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15" name="Google Shape;204;p24">
            <a:extLst>
              <a:ext uri="{FF2B5EF4-FFF2-40B4-BE49-F238E27FC236}">
                <a16:creationId xmlns:a16="http://schemas.microsoft.com/office/drawing/2014/main" id="{66DA1E40-90ED-FE11-AA5D-1B8D9DED6E1F}"/>
              </a:ext>
            </a:extLst>
          </p:cNvPr>
          <p:cNvCxnSpPr>
            <a:cxnSpLocks/>
          </p:cNvCxnSpPr>
          <p:nvPr/>
        </p:nvCxnSpPr>
        <p:spPr>
          <a:xfrm>
            <a:off x="7262445" y="2571750"/>
            <a:ext cx="608325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" name="Google Shape;205;p24">
            <a:extLst>
              <a:ext uri="{FF2B5EF4-FFF2-40B4-BE49-F238E27FC236}">
                <a16:creationId xmlns:a16="http://schemas.microsoft.com/office/drawing/2014/main" id="{14390055-42E6-E03C-7353-D63FE0F08BA0}"/>
              </a:ext>
            </a:extLst>
          </p:cNvPr>
          <p:cNvSpPr txBox="1"/>
          <p:nvPr/>
        </p:nvSpPr>
        <p:spPr>
          <a:xfrm>
            <a:off x="7818950" y="2398641"/>
            <a:ext cx="1019007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dirty="0">
                <a:solidFill>
                  <a:sysClr val="windowText" lastClr="000000"/>
                </a:solidFill>
                <a:latin typeface="Calibri"/>
                <a:ea typeface="Calibri"/>
                <a:cs typeface="Calibri"/>
                <a:sym typeface="Calibri"/>
              </a:rPr>
              <a:t>Accuracy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05;p24">
            <a:extLst>
              <a:ext uri="{FF2B5EF4-FFF2-40B4-BE49-F238E27FC236}">
                <a16:creationId xmlns:a16="http://schemas.microsoft.com/office/drawing/2014/main" id="{705BF567-1413-DE52-735B-515634E7B8B6}"/>
              </a:ext>
            </a:extLst>
          </p:cNvPr>
          <p:cNvSpPr txBox="1"/>
          <p:nvPr/>
        </p:nvSpPr>
        <p:spPr>
          <a:xfrm>
            <a:off x="4779439" y="2593961"/>
            <a:ext cx="1111407" cy="315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Group Test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0"/>
          <p:cNvSpPr txBox="1">
            <a:spLocks noGrp="1"/>
          </p:cNvSpPr>
          <p:nvPr>
            <p:ph type="title"/>
          </p:nvPr>
        </p:nvSpPr>
        <p:spPr>
          <a:xfrm>
            <a:off x="60853" y="-66251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CN"/>
              <a:t>Problems with this solution</a:t>
            </a: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140166" y="3866225"/>
            <a:ext cx="1546744" cy="687561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Standard CCTV frame rate is 30FPS</a:t>
            </a:r>
            <a:endParaRPr sz="1100"/>
          </a:p>
        </p:txBody>
      </p:sp>
      <p:grpSp>
        <p:nvGrpSpPr>
          <p:cNvPr id="147" name="Google Shape;147;p20"/>
          <p:cNvGrpSpPr/>
          <p:nvPr/>
        </p:nvGrpSpPr>
        <p:grpSpPr>
          <a:xfrm>
            <a:off x="140166" y="2263048"/>
            <a:ext cx="8952112" cy="1610237"/>
            <a:chOff x="186888" y="3017398"/>
            <a:chExt cx="11936149" cy="2146982"/>
          </a:xfrm>
        </p:grpSpPr>
        <p:sp>
          <p:nvSpPr>
            <p:cNvPr id="148" name="Google Shape;148;p20"/>
            <p:cNvSpPr/>
            <p:nvPr/>
          </p:nvSpPr>
          <p:spPr>
            <a:xfrm>
              <a:off x="186888" y="3894898"/>
              <a:ext cx="1207800" cy="614400"/>
            </a:xfrm>
            <a:prstGeom prst="rect">
              <a:avLst/>
            </a:prstGeom>
            <a:solidFill>
              <a:srgbClr val="2F5496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CCTV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9" name="Google Shape;149;p20"/>
            <p:cNvCxnSpPr/>
            <p:nvPr/>
          </p:nvCxnSpPr>
          <p:spPr>
            <a:xfrm>
              <a:off x="1543957" y="4209012"/>
              <a:ext cx="1476600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grpSp>
          <p:nvGrpSpPr>
            <p:cNvPr id="150" name="Google Shape;150;p20"/>
            <p:cNvGrpSpPr/>
            <p:nvPr/>
          </p:nvGrpSpPr>
          <p:grpSpPr>
            <a:xfrm>
              <a:off x="2358589" y="3017398"/>
              <a:ext cx="2893208" cy="2146982"/>
              <a:chOff x="6037789" y="3690182"/>
              <a:chExt cx="2893208" cy="2146982"/>
            </a:xfrm>
          </p:grpSpPr>
          <p:sp>
            <p:nvSpPr>
              <p:cNvPr id="151" name="Google Shape;151;p20"/>
              <p:cNvSpPr/>
              <p:nvPr/>
            </p:nvSpPr>
            <p:spPr>
              <a:xfrm>
                <a:off x="6037789" y="3690182"/>
                <a:ext cx="1109700" cy="386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2" name="Google Shape;152;p20"/>
              <p:cNvSpPr/>
              <p:nvPr/>
            </p:nvSpPr>
            <p:spPr>
              <a:xfrm>
                <a:off x="6144897" y="3774064"/>
                <a:ext cx="1109700" cy="386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3" name="Google Shape;153;p20"/>
              <p:cNvSpPr/>
              <p:nvPr/>
            </p:nvSpPr>
            <p:spPr>
              <a:xfrm>
                <a:off x="6297297" y="3926464"/>
                <a:ext cx="1109700" cy="386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4" name="Google Shape;154;p20"/>
              <p:cNvSpPr/>
              <p:nvPr/>
            </p:nvSpPr>
            <p:spPr>
              <a:xfrm>
                <a:off x="6449697" y="4078864"/>
                <a:ext cx="1109700" cy="386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5" name="Google Shape;155;p20"/>
              <p:cNvSpPr/>
              <p:nvPr/>
            </p:nvSpPr>
            <p:spPr>
              <a:xfrm>
                <a:off x="6602097" y="4231264"/>
                <a:ext cx="1109700" cy="386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6" name="Google Shape;156;p20"/>
              <p:cNvSpPr/>
              <p:nvPr/>
            </p:nvSpPr>
            <p:spPr>
              <a:xfrm>
                <a:off x="6754497" y="4383664"/>
                <a:ext cx="1109700" cy="386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7" name="Google Shape;157;p20"/>
              <p:cNvSpPr/>
              <p:nvPr/>
            </p:nvSpPr>
            <p:spPr>
              <a:xfrm>
                <a:off x="6906897" y="4536064"/>
                <a:ext cx="1109700" cy="386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8" name="Google Shape;158;p20"/>
              <p:cNvSpPr/>
              <p:nvPr/>
            </p:nvSpPr>
            <p:spPr>
              <a:xfrm>
                <a:off x="7059297" y="4688464"/>
                <a:ext cx="1109700" cy="386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59" name="Google Shape;159;p20"/>
              <p:cNvSpPr/>
              <p:nvPr/>
            </p:nvSpPr>
            <p:spPr>
              <a:xfrm>
                <a:off x="7211697" y="4840864"/>
                <a:ext cx="1109700" cy="386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0" name="Google Shape;160;p20"/>
              <p:cNvSpPr/>
              <p:nvPr/>
            </p:nvSpPr>
            <p:spPr>
              <a:xfrm>
                <a:off x="7364097" y="4993264"/>
                <a:ext cx="1109700" cy="386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1" name="Google Shape;161;p20"/>
              <p:cNvSpPr/>
              <p:nvPr/>
            </p:nvSpPr>
            <p:spPr>
              <a:xfrm>
                <a:off x="7516497" y="5145664"/>
                <a:ext cx="1109700" cy="386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2" name="Google Shape;162;p20"/>
              <p:cNvSpPr/>
              <p:nvPr/>
            </p:nvSpPr>
            <p:spPr>
              <a:xfrm>
                <a:off x="7668897" y="5298064"/>
                <a:ext cx="1109700" cy="386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63" name="Google Shape;163;p20"/>
              <p:cNvSpPr/>
              <p:nvPr/>
            </p:nvSpPr>
            <p:spPr>
              <a:xfrm>
                <a:off x="7821297" y="5450464"/>
                <a:ext cx="1109700" cy="386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164" name="Google Shape;164;p20"/>
            <p:cNvCxnSpPr/>
            <p:nvPr/>
          </p:nvCxnSpPr>
          <p:spPr>
            <a:xfrm>
              <a:off x="5051442" y="4168080"/>
              <a:ext cx="1476600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65" name="Google Shape;165;p20"/>
            <p:cNvSpPr/>
            <p:nvPr/>
          </p:nvSpPr>
          <p:spPr>
            <a:xfrm>
              <a:off x="6751125" y="3974746"/>
              <a:ext cx="1109700" cy="386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6" name="Google Shape;166;p20"/>
            <p:cNvCxnSpPr/>
            <p:nvPr/>
          </p:nvCxnSpPr>
          <p:spPr>
            <a:xfrm>
              <a:off x="10527844" y="4140210"/>
              <a:ext cx="442800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167" name="Google Shape;167;p20"/>
            <p:cNvSpPr txBox="1"/>
            <p:nvPr/>
          </p:nvSpPr>
          <p:spPr>
            <a:xfrm>
              <a:off x="10970737" y="3830829"/>
              <a:ext cx="1152300" cy="666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Firearm?</a:t>
              </a:r>
              <a:endParaRPr sz="110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 (YES/NO)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20"/>
            <p:cNvSpPr/>
            <p:nvPr/>
          </p:nvSpPr>
          <p:spPr>
            <a:xfrm>
              <a:off x="8622072" y="3605467"/>
              <a:ext cx="1810500" cy="1125300"/>
            </a:xfrm>
            <a:prstGeom prst="rect">
              <a:avLst/>
            </a:prstGeom>
            <a:solidFill>
              <a:srgbClr val="3F3F3F"/>
            </a:solidFill>
            <a:ln w="12700" cap="flat" cmpd="sng">
              <a:solidFill>
                <a:srgbClr val="2F491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CNN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Convolutional Neural Network 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69" name="Google Shape;169;p20"/>
            <p:cNvCxnSpPr/>
            <p:nvPr/>
          </p:nvCxnSpPr>
          <p:spPr>
            <a:xfrm>
              <a:off x="8083949" y="4168080"/>
              <a:ext cx="442800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170" name="Google Shape;170;p20"/>
          <p:cNvSpPr/>
          <p:nvPr/>
        </p:nvSpPr>
        <p:spPr>
          <a:xfrm>
            <a:off x="448919" y="760340"/>
            <a:ext cx="3804900" cy="12246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Suppose that we are asked to implement an automatic firearm detector to help police department to check CCTV’s from some street where a crime has occurred.</a:t>
            </a:r>
            <a:endParaRPr sz="1100"/>
          </a:p>
        </p:txBody>
      </p:sp>
      <p:sp>
        <p:nvSpPr>
          <p:cNvPr id="171" name="Google Shape;171;p20"/>
          <p:cNvSpPr/>
          <p:nvPr/>
        </p:nvSpPr>
        <p:spPr>
          <a:xfrm>
            <a:off x="5115014" y="730928"/>
            <a:ext cx="3504900" cy="12840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We want to find the exact time when some crime occurred within a range of one hour (e.g. 3:00am -4:00 am)</a:t>
            </a:r>
            <a:endParaRPr sz="1100"/>
          </a:p>
        </p:txBody>
      </p:sp>
      <p:cxnSp>
        <p:nvCxnSpPr>
          <p:cNvPr id="172" name="Google Shape;172;p20"/>
          <p:cNvCxnSpPr/>
          <p:nvPr/>
        </p:nvCxnSpPr>
        <p:spPr>
          <a:xfrm>
            <a:off x="1624680" y="4138560"/>
            <a:ext cx="1107600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73" name="Google Shape;173;p20"/>
          <p:cNvSpPr/>
          <p:nvPr/>
        </p:nvSpPr>
        <p:spPr>
          <a:xfrm>
            <a:off x="2576776" y="3945853"/>
            <a:ext cx="2038500" cy="446400"/>
          </a:xfrm>
          <a:prstGeom prst="roundRect">
            <a:avLst>
              <a:gd name="adj" fmla="val 16667"/>
            </a:avLst>
          </a:prstGeom>
          <a:blipFill rotWithShape="1">
            <a:blip r:embed="rId3">
              <a:alphaModFix/>
            </a:blip>
            <a:stretch>
              <a:fillRect t="-6799" b="-15529"/>
            </a:stretch>
          </a:blip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cxnSp>
        <p:nvCxnSpPr>
          <p:cNvPr id="174" name="Google Shape;174;p20"/>
          <p:cNvCxnSpPr/>
          <p:nvPr/>
        </p:nvCxnSpPr>
        <p:spPr>
          <a:xfrm>
            <a:off x="5115014" y="3687350"/>
            <a:ext cx="3806400" cy="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miter lim="800000"/>
            <a:headEnd type="oval" w="med" len="med"/>
            <a:tailEnd type="oval" w="med" len="med"/>
          </a:ln>
        </p:spPr>
      </p:cxnSp>
      <p:sp>
        <p:nvSpPr>
          <p:cNvPr id="175" name="Google Shape;175;p20"/>
          <p:cNvSpPr/>
          <p:nvPr/>
        </p:nvSpPr>
        <p:spPr>
          <a:xfrm>
            <a:off x="5070001" y="3788726"/>
            <a:ext cx="1683600" cy="6240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Inference GPU time: 100s for a single image</a:t>
            </a:r>
            <a:endParaRPr sz="1100"/>
          </a:p>
        </p:txBody>
      </p:sp>
      <p:sp>
        <p:nvSpPr>
          <p:cNvPr id="176" name="Google Shape;176;p20"/>
          <p:cNvSpPr/>
          <p:nvPr/>
        </p:nvSpPr>
        <p:spPr>
          <a:xfrm>
            <a:off x="6953240" y="3800499"/>
            <a:ext cx="1885200" cy="552000"/>
          </a:xfrm>
          <a:prstGeom prst="roundRect">
            <a:avLst>
              <a:gd name="adj" fmla="val 16667"/>
            </a:avLst>
          </a:prstGeom>
          <a:blipFill rotWithShape="1">
            <a:blip r:embed="rId4">
              <a:alphaModFix/>
            </a:blip>
            <a:stretch>
              <a:fillRect b="-3969"/>
            </a:stretch>
          </a:blipFill>
          <a:ln w="28575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latin typeface="Calibri"/>
                <a:ea typeface="Calibri"/>
                <a:cs typeface="Calibri"/>
                <a:sym typeface="Calibri"/>
              </a:rPr>
              <a:t> </a:t>
            </a:r>
            <a:endParaRPr sz="1100"/>
          </a:p>
        </p:txBody>
      </p:sp>
      <p:sp>
        <p:nvSpPr>
          <p:cNvPr id="177" name="Google Shape;177;p20"/>
          <p:cNvSpPr/>
          <p:nvPr/>
        </p:nvSpPr>
        <p:spPr>
          <a:xfrm>
            <a:off x="7372287" y="4032868"/>
            <a:ext cx="400500" cy="272400"/>
          </a:xfrm>
          <a:prstGeom prst="ellipse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20"/>
          <p:cNvSpPr/>
          <p:nvPr/>
        </p:nvSpPr>
        <p:spPr>
          <a:xfrm>
            <a:off x="5060241" y="4594149"/>
            <a:ext cx="1658400" cy="498000"/>
          </a:xfrm>
          <a:prstGeom prst="wedgeRoundRectCallout">
            <a:avLst>
              <a:gd name="adj1" fmla="val 94614"/>
              <a:gd name="adj2" fmla="val -111942"/>
              <a:gd name="adj3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~85days</a:t>
            </a:r>
            <a:endParaRPr sz="1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A9F9F-99C3-BEBF-0C7E-4E31E2EE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direction to investigate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AAF57-646D-98FF-3B37-14859396A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Further investigate the performance of group testing algorithms on these settings.</a:t>
            </a:r>
          </a:p>
          <a:p>
            <a:r>
              <a:rPr lang="en-US" dirty="0"/>
              <a:t>Can we adopt the trained CNNs to work with any size of group?</a:t>
            </a:r>
          </a:p>
          <a:p>
            <a:r>
              <a:rPr lang="en-US" dirty="0"/>
              <a:t>To make real-world identification of firearm, the CNN should be trained on images from surveillance cameras rather than high resolution dataset like ImageNet. 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9664427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BEF180-7097-FD34-86B6-38DA55702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F552657-ED7C-25D3-3CD5-ED8C5AD781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Photos </a:t>
            </a:r>
            <a:r>
              <a:rPr lang="en-US" altLang="zh-CN"/>
              <a:t>and thanks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5684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CN"/>
              <a:t>Inference Time Bottleneck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2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>
                <a:solidFill>
                  <a:schemeClr val="dk1"/>
                </a:solidFill>
              </a:rPr>
              <a:t>Issue: High inference time. Not suitable for real-time CCTV analysis.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>
                <a:solidFill>
                  <a:schemeClr val="dk1"/>
                </a:solidFill>
              </a:rPr>
              <a:t>Millions of frames = Significant delay.</a:t>
            </a:r>
            <a:endParaRPr/>
          </a:p>
        </p:txBody>
      </p:sp>
      <p:pic>
        <p:nvPicPr>
          <p:cNvPr id="185" name="Google Shape;185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59781"/>
            <a:ext cx="9143999" cy="3073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Three Possible Solutions</a:t>
            </a:r>
            <a:endParaRPr/>
          </a:p>
        </p:txBody>
      </p:sp>
      <p:sp>
        <p:nvSpPr>
          <p:cNvPr id="197" name="Google Shape;197;p2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>
                <a:solidFill>
                  <a:schemeClr val="dk1"/>
                </a:solidFill>
              </a:rPr>
              <a:t>Choose a subset of the frames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>
                <a:solidFill>
                  <a:schemeClr val="dk1"/>
                </a:solidFill>
              </a:rPr>
              <a:t>Reduce inference time</a:t>
            </a:r>
            <a:endParaRPr>
              <a:solidFill>
                <a:schemeClr val="dk1"/>
              </a:solidFill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>
                <a:solidFill>
                  <a:schemeClr val="dk1"/>
                </a:solidFill>
              </a:rPr>
              <a:t>Hardware</a:t>
            </a:r>
            <a:endParaRPr>
              <a:solidFill>
                <a:schemeClr val="dk1"/>
              </a:solidFill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>
                <a:solidFill>
                  <a:schemeClr val="dk1"/>
                </a:solidFill>
              </a:rPr>
              <a:t>Optimize the structure of the CNN</a:t>
            </a:r>
            <a:endParaRPr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zh-CN">
                <a:solidFill>
                  <a:schemeClr val="dk1"/>
                </a:solidFill>
              </a:rPr>
              <a:t>Group Testing (We will mainly focus on this)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>
            <a:spLocks noGrp="1"/>
          </p:cNvSpPr>
          <p:nvPr>
            <p:ph type="title"/>
          </p:nvPr>
        </p:nvSpPr>
        <p:spPr>
          <a:xfrm>
            <a:off x="475112" y="20727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CN"/>
              <a:t>Solution #3: Group testing</a:t>
            </a:r>
            <a:endParaRPr/>
          </a:p>
        </p:txBody>
      </p:sp>
      <p:grpSp>
        <p:nvGrpSpPr>
          <p:cNvPr id="203" name="Google Shape;203;p24"/>
          <p:cNvGrpSpPr/>
          <p:nvPr/>
        </p:nvGrpSpPr>
        <p:grpSpPr>
          <a:xfrm>
            <a:off x="1732454" y="1166343"/>
            <a:ext cx="5607422" cy="1208867"/>
            <a:chOff x="689146" y="1744640"/>
            <a:chExt cx="10628170" cy="2053800"/>
          </a:xfrm>
        </p:grpSpPr>
        <p:cxnSp>
          <p:nvCxnSpPr>
            <p:cNvPr id="204" name="Google Shape;204;p24"/>
            <p:cNvCxnSpPr/>
            <p:nvPr/>
          </p:nvCxnSpPr>
          <p:spPr>
            <a:xfrm>
              <a:off x="8252001" y="2771486"/>
              <a:ext cx="1008300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05" name="Google Shape;205;p24"/>
            <p:cNvSpPr txBox="1"/>
            <p:nvPr/>
          </p:nvSpPr>
          <p:spPr>
            <a:xfrm>
              <a:off x="9385916" y="2601123"/>
              <a:ext cx="1931400" cy="84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Firearm? (YES/NO)</a:t>
              </a:r>
              <a:endParaRPr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3873482" y="1744640"/>
              <a:ext cx="4122000" cy="2053800"/>
            </a:xfrm>
            <a:prstGeom prst="rect">
              <a:avLst/>
            </a:prstGeom>
            <a:solidFill>
              <a:srgbClr val="3F3F3F"/>
            </a:solidFill>
            <a:ln w="12700" cap="flat" cmpd="sng">
              <a:solidFill>
                <a:srgbClr val="2F491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CNN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Convolutional Neural Network 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7" name="Google Shape;207;p24"/>
            <p:cNvCxnSpPr/>
            <p:nvPr/>
          </p:nvCxnSpPr>
          <p:spPr>
            <a:xfrm>
              <a:off x="2828743" y="2614547"/>
              <a:ext cx="1008300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08" name="Google Shape;208;p24"/>
            <p:cNvSpPr/>
            <p:nvPr/>
          </p:nvSpPr>
          <p:spPr>
            <a:xfrm>
              <a:off x="689146" y="1914499"/>
              <a:ext cx="2041500" cy="12381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09" name="Google Shape;209;p24"/>
          <p:cNvCxnSpPr/>
          <p:nvPr/>
        </p:nvCxnSpPr>
        <p:spPr>
          <a:xfrm>
            <a:off x="5758258" y="4096323"/>
            <a:ext cx="531900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10" name="Google Shape;210;p24"/>
          <p:cNvSpPr/>
          <p:nvPr/>
        </p:nvSpPr>
        <p:spPr>
          <a:xfrm>
            <a:off x="3448481" y="3491935"/>
            <a:ext cx="2174700" cy="1208700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2F491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CNN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Convolutional Neural Network 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1" name="Google Shape;211;p24"/>
          <p:cNvCxnSpPr/>
          <p:nvPr/>
        </p:nvCxnSpPr>
        <p:spPr>
          <a:xfrm>
            <a:off x="2687521" y="4120922"/>
            <a:ext cx="531900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212" name="Google Shape;212;p24"/>
          <p:cNvGrpSpPr/>
          <p:nvPr/>
        </p:nvGrpSpPr>
        <p:grpSpPr>
          <a:xfrm>
            <a:off x="775790" y="3491935"/>
            <a:ext cx="1648350" cy="1300275"/>
            <a:chOff x="1034386" y="4655913"/>
            <a:chExt cx="2197800" cy="1733700"/>
          </a:xfrm>
        </p:grpSpPr>
        <p:sp>
          <p:nvSpPr>
            <p:cNvPr id="213" name="Google Shape;213;p24"/>
            <p:cNvSpPr/>
            <p:nvPr/>
          </p:nvSpPr>
          <p:spPr>
            <a:xfrm>
              <a:off x="1034386" y="46559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1186786" y="48083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1339186" y="49607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1491586" y="51131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1643986" y="52655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1796386" y="54179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9" name="Google Shape;219;p24"/>
          <p:cNvSpPr/>
          <p:nvPr/>
        </p:nvSpPr>
        <p:spPr>
          <a:xfrm>
            <a:off x="6320163" y="3657304"/>
            <a:ext cx="2518500" cy="810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12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Yes: </a:t>
            </a: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least one frame includes firearm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No: </a:t>
            </a: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Firearm clean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0" name="Google Shape;220;p24"/>
          <p:cNvCxnSpPr/>
          <p:nvPr/>
        </p:nvCxnSpPr>
        <p:spPr>
          <a:xfrm>
            <a:off x="0" y="2488069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1" name="Google Shape;221;p24"/>
          <p:cNvSpPr/>
          <p:nvPr/>
        </p:nvSpPr>
        <p:spPr>
          <a:xfrm>
            <a:off x="170690" y="2771774"/>
            <a:ext cx="2744400" cy="5100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Suppose that we can enhance the CNN such that: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4"/>
          <p:cNvSpPr/>
          <p:nvPr/>
        </p:nvSpPr>
        <p:spPr>
          <a:xfrm>
            <a:off x="4727494" y="2619128"/>
            <a:ext cx="2611500" cy="569400"/>
          </a:xfrm>
          <a:prstGeom prst="wedgeRoundRectCallout">
            <a:avLst>
              <a:gd name="adj1" fmla="val -133571"/>
              <a:gd name="adj2" fmla="val 30684"/>
              <a:gd name="adj3" fmla="val 16667"/>
            </a:avLst>
          </a:prstGeom>
          <a:solidFill>
            <a:schemeClr val="accent5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Due to the work of: </a:t>
            </a:r>
            <a:endParaRPr sz="11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0" i="0" u="sng" strike="noStrike" dirty="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Weixin Liang</a:t>
            </a:r>
            <a:r>
              <a:rPr lang="zh-CN" sz="1400" b="0" i="0" dirty="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, </a:t>
            </a:r>
            <a:r>
              <a:rPr lang="zh-CN" sz="1400" b="0" i="0" u="sng" strike="noStrike" dirty="0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James Zou</a:t>
            </a:r>
            <a:endParaRPr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2039</Words>
  <Application>Microsoft Office PowerPoint</Application>
  <PresentationFormat>全屏显示(16:9)</PresentationFormat>
  <Paragraphs>277</Paragraphs>
  <Slides>61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61</vt:i4>
      </vt:variant>
    </vt:vector>
  </HeadingPairs>
  <TitlesOfParts>
    <vt:vector size="72" baseType="lpstr">
      <vt:lpstr>Tenorite</vt:lpstr>
      <vt:lpstr>Cambria Math</vt:lpstr>
      <vt:lpstr>Calibri Light</vt:lpstr>
      <vt:lpstr>Merriweather Sans</vt:lpstr>
      <vt:lpstr>Lato</vt:lpstr>
      <vt:lpstr>Arial</vt:lpstr>
      <vt:lpstr>Abadi</vt:lpstr>
      <vt:lpstr>Calibri</vt:lpstr>
      <vt:lpstr>Simple Light</vt:lpstr>
      <vt:lpstr>Office Theme</vt:lpstr>
      <vt:lpstr>1_Office Theme</vt:lpstr>
      <vt:lpstr>Accelerating Abnormal-Behavior Detection in Surveillance Video via  Deep Neural Networks &amp; Group Testing Methods </vt:lpstr>
      <vt:lpstr>Motivation: The Firearm Detection Problem in CCTV</vt:lpstr>
      <vt:lpstr>CNN: A High-level Overview</vt:lpstr>
      <vt:lpstr>Motivation</vt:lpstr>
      <vt:lpstr>Naive Solution</vt:lpstr>
      <vt:lpstr>Problems with this solution</vt:lpstr>
      <vt:lpstr>Inference Time Bottleneck </vt:lpstr>
      <vt:lpstr>Three Possible Solutions</vt:lpstr>
      <vt:lpstr>Solution #3: Group testing</vt:lpstr>
      <vt:lpstr>Solution #3: Group testing (cont.)</vt:lpstr>
      <vt:lpstr>Let’s take a deeper look… </vt:lpstr>
      <vt:lpstr>Why Group Testing</vt:lpstr>
      <vt:lpstr>What is Group Testing?</vt:lpstr>
      <vt:lpstr>PowerPoint 演示文稿</vt:lpstr>
      <vt:lpstr>What is Group Testing Problem?</vt:lpstr>
      <vt:lpstr>Adaptive algorithm</vt:lpstr>
      <vt:lpstr>Non-Adaptive Algorithms</vt:lpstr>
      <vt:lpstr>Example problem: The poisoned bottle.</vt:lpstr>
      <vt:lpstr>Adaptive algorithm for poisoned bottles.</vt:lpstr>
      <vt:lpstr>PowerPoint 演示文稿</vt:lpstr>
      <vt:lpstr>Non-Adaptive algorithm for poisoned bottles.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Group testing 2 – non-adaptive algorithms</vt:lpstr>
      <vt:lpstr>PowerPoint 演示文稿</vt:lpstr>
      <vt:lpstr>test matrix (an example for matrix from poisoned bottle problem)</vt:lpstr>
      <vt:lpstr>PowerPoint 演示文稿</vt:lpstr>
      <vt:lpstr>Recall the Function of Neural Network (NN)</vt:lpstr>
      <vt:lpstr>The Structure of Convolution Neural Network(CNN)</vt:lpstr>
      <vt:lpstr>Activation Function:</vt:lpstr>
      <vt:lpstr>Convolution:</vt:lpstr>
      <vt:lpstr>Example:</vt:lpstr>
      <vt:lpstr>Pooling:</vt:lpstr>
      <vt:lpstr>Flatening:</vt:lpstr>
      <vt:lpstr>Fully connected NN:</vt:lpstr>
      <vt:lpstr>Baseline : Individual Test</vt:lpstr>
      <vt:lpstr>Applying Group Test to CNN</vt:lpstr>
      <vt:lpstr>Design1: Pixel Merge (Mixup)</vt:lpstr>
      <vt:lpstr>GT and CNN marriage</vt:lpstr>
      <vt:lpstr>Design2: Feature Merge</vt:lpstr>
      <vt:lpstr>Design3: Tree Merge (Powerful)</vt:lpstr>
      <vt:lpstr>Our Work</vt:lpstr>
      <vt:lpstr>Methods</vt:lpstr>
      <vt:lpstr>Methods : ImageNet dataset</vt:lpstr>
      <vt:lpstr>PowerPoint 演示文稿</vt:lpstr>
      <vt:lpstr>GT in the original work: 2-round group testing</vt:lpstr>
      <vt:lpstr>GT in the original work: Multi-round group testing</vt:lpstr>
      <vt:lpstr>GT in the original work: Non-adaptive GT (deterministic)</vt:lpstr>
      <vt:lpstr>Implementing RrSD model: Creating the matrix </vt:lpstr>
      <vt:lpstr>Implementing RrSD model: Creating the wrapper function</vt:lpstr>
      <vt:lpstr>Real results on the trained model </vt:lpstr>
      <vt:lpstr>Building Simulator</vt:lpstr>
      <vt:lpstr>Building Simulator</vt:lpstr>
      <vt:lpstr>Why We Need This</vt:lpstr>
      <vt:lpstr>What We Do</vt:lpstr>
      <vt:lpstr>How the Simulator Works</vt:lpstr>
      <vt:lpstr>Further direction to investigate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Accelerating Abnormal-Behavior Detection in Surveillance Video via  Deep Neural Networks &amp; Group Testing Methods</dc:title>
  <dc:creator>Wentao Yang</dc:creator>
  <cp:lastModifiedBy>文涛 杨</cp:lastModifiedBy>
  <cp:revision>6</cp:revision>
  <dcterms:modified xsi:type="dcterms:W3CDTF">2023-09-05T07:45:03Z</dcterms:modified>
</cp:coreProperties>
</file>